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3"/>
  </p:notesMasterIdLst>
  <p:sldIdLst>
    <p:sldId id="256" r:id="rId2"/>
    <p:sldId id="302" r:id="rId3"/>
    <p:sldId id="298"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0" r:id="rId24"/>
    <p:sldId id="278" r:id="rId25"/>
    <p:sldId id="291" r:id="rId26"/>
    <p:sldId id="292" r:id="rId27"/>
    <p:sldId id="305" r:id="rId28"/>
    <p:sldId id="304" r:id="rId29"/>
    <p:sldId id="293" r:id="rId30"/>
    <p:sldId id="294" r:id="rId31"/>
    <p:sldId id="295" r:id="rId32"/>
    <p:sldId id="296" r:id="rId33"/>
    <p:sldId id="297" r:id="rId34"/>
    <p:sldId id="299" r:id="rId35"/>
    <p:sldId id="303" r:id="rId36"/>
    <p:sldId id="285" r:id="rId37"/>
    <p:sldId id="286" r:id="rId38"/>
    <p:sldId id="287" r:id="rId39"/>
    <p:sldId id="288" r:id="rId40"/>
    <p:sldId id="300" r:id="rId41"/>
    <p:sldId id="301"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FB" initials="BFB"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15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03T10:33:20.402" idx="14">
    <p:pos x="5056" y="670"/>
    <p:text>You'll need to explain the electrodes placed on the skull.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16586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2575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4763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4728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3668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1194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029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0302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29573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1167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59238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7287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3958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8403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Stil</a:t>
            </a:r>
            <a:r>
              <a:rPr lang="en-US" baseline="0" dirty="0" smtClean="0"/>
              <a:t>l a work in progress. Not finalized because we want to have the headset printed with the supports and fitted on the head properly before moving forward with electrode placement. Latch mechanism where a mock spring is created by bending the </a:t>
            </a:r>
            <a:r>
              <a:rPr lang="en-US" baseline="0" dirty="0" err="1" smtClean="0"/>
              <a:t>eeg</a:t>
            </a:r>
            <a:r>
              <a:rPr lang="en-US" baseline="0" dirty="0" smtClean="0"/>
              <a:t> electrode wire and putting it inside of a slit. A latch will then be used to fix it upon the head. </a:t>
            </a:r>
            <a:endParaRPr lang="en-US" dirty="0"/>
          </a:p>
        </p:txBody>
      </p:sp>
    </p:spTree>
    <p:extLst>
      <p:ext uri="{BB962C8B-B14F-4D97-AF65-F5344CB8AC3E}">
        <p14:creationId xmlns:p14="http://schemas.microsoft.com/office/powerpoint/2010/main" val="80752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5073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296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2360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03851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0021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13566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5081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1686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40750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33656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26322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1172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5459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9663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8062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4499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1862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2995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marL="0" indent="152400" algn="ctr">
              <a:spcBef>
                <a:spcPts val="0"/>
              </a:spcBef>
              <a:buClr>
                <a:schemeClr val="lt2"/>
              </a:buClr>
              <a:buSzPct val="100000"/>
              <a:buNone/>
              <a:defRPr sz="2400">
                <a:solidFill>
                  <a:schemeClr val="lt2"/>
                </a:solidFill>
              </a:defRPr>
            </a:lvl1pPr>
            <a:lvl2pPr marL="0" indent="152400" algn="ctr">
              <a:spcBef>
                <a:spcPts val="0"/>
              </a:spcBef>
              <a:buClr>
                <a:schemeClr val="lt2"/>
              </a:buClr>
              <a:buNone/>
              <a:defRPr>
                <a:solidFill>
                  <a:schemeClr val="lt2"/>
                </a:solidFill>
              </a:defRPr>
            </a:lvl2pPr>
            <a:lvl3pPr marL="0" indent="152400" algn="ctr">
              <a:spcBef>
                <a:spcPts val="0"/>
              </a:spcBef>
              <a:buClr>
                <a:schemeClr val="lt2"/>
              </a:buClr>
              <a:buNone/>
              <a:defRPr>
                <a:solidFill>
                  <a:schemeClr val="lt2"/>
                </a:solidFill>
              </a:defRPr>
            </a:lvl3pPr>
            <a:lvl4pPr marL="0" indent="152400" algn="ctr">
              <a:spcBef>
                <a:spcPts val="0"/>
              </a:spcBef>
              <a:buClr>
                <a:schemeClr val="lt2"/>
              </a:buClr>
              <a:buSzPct val="100000"/>
              <a:buNone/>
              <a:defRPr sz="2400">
                <a:solidFill>
                  <a:schemeClr val="lt2"/>
                </a:solidFill>
              </a:defRPr>
            </a:lvl4pPr>
            <a:lvl5pPr marL="0" indent="152400" algn="ctr">
              <a:spcBef>
                <a:spcPts val="0"/>
              </a:spcBef>
              <a:buClr>
                <a:schemeClr val="lt2"/>
              </a:buClr>
              <a:buSzPct val="100000"/>
              <a:buNone/>
              <a:defRPr sz="2400">
                <a:solidFill>
                  <a:schemeClr val="lt2"/>
                </a:solidFill>
              </a:defRPr>
            </a:lvl5pPr>
            <a:lvl6pPr marL="0" indent="152400" algn="ctr">
              <a:spcBef>
                <a:spcPts val="0"/>
              </a:spcBef>
              <a:buClr>
                <a:schemeClr val="lt2"/>
              </a:buClr>
              <a:buSzPct val="100000"/>
              <a:buNone/>
              <a:defRPr sz="2400">
                <a:solidFill>
                  <a:schemeClr val="lt2"/>
                </a:solidFill>
              </a:defRPr>
            </a:lvl6pPr>
            <a:lvl7pPr marL="0" indent="152400" algn="ctr">
              <a:spcBef>
                <a:spcPts val="0"/>
              </a:spcBef>
              <a:buClr>
                <a:schemeClr val="lt2"/>
              </a:buClr>
              <a:buSzPct val="100000"/>
              <a:buNone/>
              <a:defRPr sz="2400">
                <a:solidFill>
                  <a:schemeClr val="lt2"/>
                </a:solidFill>
              </a:defRPr>
            </a:lvl7pPr>
            <a:lvl8pPr marL="0" indent="152400" algn="ctr">
              <a:spcBef>
                <a:spcPts val="0"/>
              </a:spcBef>
              <a:buClr>
                <a:schemeClr val="lt2"/>
              </a:buClr>
              <a:buSzPct val="100000"/>
              <a:buNone/>
              <a:defRPr sz="2400">
                <a:solidFill>
                  <a:schemeClr val="lt2"/>
                </a:solidFill>
              </a:defRPr>
            </a:lvl8pPr>
            <a:lvl9pPr marL="0" indent="152400"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lt2"/>
              </a:buClr>
              <a:buSzPct val="100000"/>
              <a:buFont typeface="Trebuchet MS"/>
              <a:buNone/>
              <a:defRPr sz="3600" b="1">
                <a:solidFill>
                  <a:schemeClr val="lt2"/>
                </a:solidFill>
                <a:latin typeface="Trebuchet MS"/>
                <a:ea typeface="Trebuchet MS"/>
                <a:cs typeface="Trebuchet MS"/>
                <a:sym typeface="Trebuchet MS"/>
              </a:defRPr>
            </a:lvl1pPr>
            <a:lvl2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2pPr>
            <a:lvl3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3pPr>
            <a:lvl4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4pPr>
            <a:lvl5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5pPr>
            <a:lvl6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6pPr>
            <a:lvl7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7pPr>
            <a:lvl8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8pPr>
            <a:lvl9pPr marL="0" indent="228600">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marL="742950" indent="-13335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marL="1143000" indent="-7620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marL="16002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marL="20574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marL="25146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marL="29718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marL="34290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marL="3886200" indent="-1143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buNone/>
            </a:pPr>
            <a:r>
              <a:rPr lang="en" b="0">
                <a:solidFill>
                  <a:schemeClr val="lt1"/>
                </a:solidFill>
                <a:latin typeface="Georgia"/>
                <a:ea typeface="Georgia"/>
                <a:cs typeface="Georgia"/>
                <a:sym typeface="Georgia"/>
              </a:rPr>
              <a:t>Epileptic Monitoring Device</a:t>
            </a:r>
          </a:p>
        </p:txBody>
      </p:sp>
      <p:sp>
        <p:nvSpPr>
          <p:cNvPr id="71" name="Shape 71"/>
          <p:cNvSpPr txBox="1">
            <a:spLocks noGrp="1"/>
          </p:cNvSpPr>
          <p:nvPr>
            <p:ph type="subTitle" idx="1"/>
          </p:nvPr>
        </p:nvSpPr>
        <p:spPr>
          <a:xfrm>
            <a:off x="685800" y="2914650"/>
            <a:ext cx="7772400" cy="1899000"/>
          </a:xfrm>
          <a:prstGeom prst="rect">
            <a:avLst/>
          </a:prstGeom>
          <a:solidFill>
            <a:srgbClr val="D9D9D9"/>
          </a:solidFill>
        </p:spPr>
        <p:txBody>
          <a:bodyPr lIns="91425" tIns="91425" rIns="91425" bIns="91425" anchor="t" anchorCtr="0">
            <a:noAutofit/>
          </a:bodyPr>
          <a:lstStyle/>
          <a:p>
            <a:pPr lvl="0" rtl="0">
              <a:buNone/>
            </a:pPr>
            <a:r>
              <a:rPr lang="en" i="1" dirty="0" smtClean="0">
                <a:solidFill>
                  <a:srgbClr val="30182B"/>
                </a:solidFill>
                <a:latin typeface="Georgia"/>
                <a:ea typeface="Georgia"/>
                <a:cs typeface="Georgia"/>
                <a:sym typeface="Georgia"/>
              </a:rPr>
              <a:t>Final Design Presentation – December 4 </a:t>
            </a:r>
            <a:r>
              <a:rPr lang="en" i="1" dirty="0">
                <a:solidFill>
                  <a:srgbClr val="30182B"/>
                </a:solidFill>
                <a:latin typeface="Georgia"/>
                <a:ea typeface="Georgia"/>
                <a:cs typeface="Georgia"/>
                <a:sym typeface="Georgia"/>
              </a:rPr>
              <a:t>2013</a:t>
            </a:r>
          </a:p>
          <a:p>
            <a:pPr lvl="0" rtl="0">
              <a:buClr>
                <a:schemeClr val="dk1"/>
              </a:buClr>
              <a:buSzPct val="50000"/>
              <a:buFont typeface="Arial"/>
              <a:buNone/>
            </a:pPr>
            <a:r>
              <a:rPr lang="en" sz="2200" i="1" dirty="0">
                <a:solidFill>
                  <a:schemeClr val="dk1"/>
                </a:solidFill>
                <a:latin typeface="Times New Roman"/>
                <a:ea typeface="Times New Roman"/>
                <a:cs typeface="Times New Roman"/>
                <a:sym typeface="Times New Roman"/>
              </a:rPr>
              <a:t>Mark Curran (CE), Rachel Kolb (BME), </a:t>
            </a:r>
            <a:br>
              <a:rPr lang="en" sz="2200" i="1" dirty="0">
                <a:solidFill>
                  <a:schemeClr val="dk1"/>
                </a:solidFill>
                <a:latin typeface="Times New Roman"/>
                <a:ea typeface="Times New Roman"/>
                <a:cs typeface="Times New Roman"/>
                <a:sym typeface="Times New Roman"/>
              </a:rPr>
            </a:br>
            <a:r>
              <a:rPr lang="en" sz="2200" i="1" dirty="0">
                <a:solidFill>
                  <a:schemeClr val="dk1"/>
                </a:solidFill>
                <a:latin typeface="Times New Roman"/>
                <a:ea typeface="Times New Roman"/>
                <a:cs typeface="Times New Roman"/>
                <a:sym typeface="Times New Roman"/>
              </a:rPr>
              <a:t>Kevin Pineda (BME), &amp; Timothy Skinner (EE)</a:t>
            </a:r>
          </a:p>
          <a:p>
            <a:pPr lvl="0" rtl="0">
              <a:buClr>
                <a:schemeClr val="dk1"/>
              </a:buClr>
              <a:buSzPct val="50000"/>
              <a:buFont typeface="Arial"/>
              <a:buNone/>
            </a:pPr>
            <a:r>
              <a:rPr lang="en" sz="2200" i="1" dirty="0">
                <a:solidFill>
                  <a:schemeClr val="dk1"/>
                </a:solidFill>
                <a:latin typeface="Times New Roman"/>
                <a:ea typeface="Times New Roman"/>
                <a:cs typeface="Times New Roman"/>
                <a:sym typeface="Times New Roman"/>
              </a:rPr>
              <a:t>Primary Advisor: Dr. Brett BuSha </a:t>
            </a:r>
            <a:br>
              <a:rPr lang="en" sz="2200" i="1" dirty="0">
                <a:solidFill>
                  <a:schemeClr val="dk1"/>
                </a:solidFill>
                <a:latin typeface="Times New Roman"/>
                <a:ea typeface="Times New Roman"/>
                <a:cs typeface="Times New Roman"/>
                <a:sym typeface="Times New Roman"/>
              </a:rPr>
            </a:br>
            <a:r>
              <a:rPr lang="en" sz="2200" i="1" dirty="0">
                <a:solidFill>
                  <a:schemeClr val="dk1"/>
                </a:solidFill>
                <a:latin typeface="Times New Roman"/>
                <a:ea typeface="Times New Roman"/>
                <a:cs typeface="Times New Roman"/>
                <a:sym typeface="Times New Roman"/>
              </a:rPr>
              <a:t>Secondary Advisor: Dr. Ambrose Adegbege</a:t>
            </a:r>
          </a:p>
          <a:p>
            <a:endParaRPr lang="en" sz="2200" i="1" dirty="0">
              <a:solidFill>
                <a:schemeClr val="dk1"/>
              </a:solidFill>
              <a:latin typeface="Times New Roman"/>
              <a:ea typeface="Times New Roman"/>
              <a:cs typeface="Times New Roman"/>
              <a:sym typeface="Times New Roman"/>
            </a:endParaRPr>
          </a:p>
          <a:p>
            <a:endParaRPr lang="en" sz="2200" i="1" dirty="0">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228600" y="819150"/>
            <a:ext cx="1486271" cy="1714500"/>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a:t>Type of Electrodes</a:t>
            </a:r>
          </a:p>
        </p:txBody>
      </p:sp>
      <p:sp>
        <p:nvSpPr>
          <p:cNvPr id="128" name="Shape 1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800" dirty="0"/>
              <a:t>D</a:t>
            </a:r>
            <a:r>
              <a:rPr lang="en" sz="2800" dirty="0" smtClean="0"/>
              <a:t>isposable </a:t>
            </a:r>
            <a:r>
              <a:rPr lang="en" sz="2800" dirty="0"/>
              <a:t>or reusable</a:t>
            </a:r>
          </a:p>
          <a:p>
            <a:pPr marL="914400" lvl="1" indent="-381000" rtl="0">
              <a:buClr>
                <a:schemeClr val="lt1"/>
              </a:buClr>
              <a:buSzPct val="80000"/>
              <a:buFont typeface="Courier New"/>
              <a:buChar char="o"/>
            </a:pPr>
            <a:r>
              <a:rPr lang="en" sz="2000" dirty="0" smtClean="0"/>
              <a:t>Reusable</a:t>
            </a:r>
            <a:endParaRPr lang="en" sz="2000" dirty="0"/>
          </a:p>
          <a:p>
            <a:pPr marL="457200" lvl="0" indent="-419100" rtl="0">
              <a:buClr>
                <a:schemeClr val="lt1"/>
              </a:buClr>
              <a:buSzPct val="166666"/>
              <a:buFont typeface="Arial"/>
              <a:buChar char="•"/>
            </a:pPr>
            <a:r>
              <a:rPr lang="en" sz="2800" dirty="0"/>
              <a:t>W</a:t>
            </a:r>
            <a:r>
              <a:rPr lang="en" sz="2800" dirty="0" smtClean="0"/>
              <a:t>et </a:t>
            </a:r>
            <a:r>
              <a:rPr lang="en" sz="2800" dirty="0"/>
              <a:t>or dry</a:t>
            </a:r>
          </a:p>
          <a:p>
            <a:pPr marL="914400" lvl="1" indent="-381000" rtl="0">
              <a:buClr>
                <a:schemeClr val="lt1"/>
              </a:buClr>
              <a:buSzPct val="80000"/>
              <a:buFont typeface="Courier New"/>
              <a:buChar char="o"/>
            </a:pPr>
            <a:r>
              <a:rPr lang="en" sz="2000" dirty="0" smtClean="0"/>
              <a:t>Wet</a:t>
            </a:r>
            <a:endParaRPr lang="en" sz="2000" dirty="0"/>
          </a:p>
          <a:p>
            <a:pPr marL="457200" lvl="0" indent="-419100" rtl="0">
              <a:buClr>
                <a:schemeClr val="lt1"/>
              </a:buClr>
              <a:buSzPct val="166666"/>
              <a:buFont typeface="Arial"/>
              <a:buChar char="•"/>
            </a:pPr>
            <a:r>
              <a:rPr lang="en" sz="2800" dirty="0"/>
              <a:t>S</a:t>
            </a:r>
            <a:r>
              <a:rPr lang="en" sz="2800" dirty="0" smtClean="0"/>
              <a:t>hape</a:t>
            </a:r>
            <a:endParaRPr lang="en" sz="2800" dirty="0"/>
          </a:p>
          <a:p>
            <a:pPr marL="914400" lvl="1" indent="-381000" rtl="0">
              <a:buClr>
                <a:schemeClr val="lt1"/>
              </a:buClr>
              <a:buSzPct val="80000"/>
              <a:buFont typeface="Courier New"/>
              <a:buChar char="o"/>
            </a:pPr>
            <a:r>
              <a:rPr lang="en" sz="2000" dirty="0" smtClean="0"/>
              <a:t>Cup </a:t>
            </a:r>
            <a:r>
              <a:rPr lang="en" sz="2000" dirty="0"/>
              <a:t>disc</a:t>
            </a:r>
          </a:p>
          <a:p>
            <a:pPr marL="457200" lvl="0" indent="-419100" rtl="0">
              <a:buClr>
                <a:schemeClr val="lt1"/>
              </a:buClr>
              <a:buSzPct val="166666"/>
              <a:buFont typeface="Arial"/>
              <a:buChar char="•"/>
            </a:pPr>
            <a:r>
              <a:rPr lang="en" sz="2800" dirty="0"/>
              <a:t>M</a:t>
            </a:r>
            <a:r>
              <a:rPr lang="en" sz="2800" dirty="0" smtClean="0"/>
              <a:t>aterial</a:t>
            </a:r>
            <a:endParaRPr lang="en" sz="2800" dirty="0"/>
          </a:p>
          <a:p>
            <a:pPr marL="914400" lvl="1" indent="-381000" rtl="0">
              <a:buClr>
                <a:schemeClr val="lt1"/>
              </a:buClr>
              <a:buSzPct val="80000"/>
              <a:buFont typeface="Courier New"/>
              <a:buChar char="o"/>
            </a:pPr>
            <a:r>
              <a:rPr lang="en" sz="2000" dirty="0" smtClean="0"/>
              <a:t>Gold </a:t>
            </a:r>
            <a:r>
              <a:rPr lang="en" sz="2000" dirty="0"/>
              <a:t>plated silver </a:t>
            </a:r>
          </a:p>
        </p:txBody>
      </p:sp>
      <p:pic>
        <p:nvPicPr>
          <p:cNvPr id="4" name="Picture 3"/>
          <p:cNvPicPr/>
          <p:nvPr/>
        </p:nvPicPr>
        <p:blipFill rotWithShape="1">
          <a:blip r:embed="rId3">
            <a:extLst>
              <a:ext uri="{28A0092B-C50C-407E-A947-70E740481C1C}">
                <a14:useLocalDpi xmlns:a14="http://schemas.microsoft.com/office/drawing/2010/main" val="0"/>
              </a:ext>
            </a:extLst>
          </a:blip>
          <a:srcRect t="-2326" r="2000" b="1"/>
          <a:stretch/>
        </p:blipFill>
        <p:spPr bwMode="auto">
          <a:xfrm>
            <a:off x="5046350" y="634678"/>
            <a:ext cx="2859399" cy="2133600"/>
          </a:xfrm>
          <a:prstGeom prst="rect">
            <a:avLst/>
          </a:prstGeom>
          <a:noFill/>
          <a:ln>
            <a:noFill/>
          </a:ln>
        </p:spPr>
      </p:pic>
      <p:pic>
        <p:nvPicPr>
          <p:cNvPr id="9218" name="Picture 2" descr="https://lh3.googleusercontent.com/-umPJAfX9oYQ/Up5fM4yK1vI/AAAAAAAAMac/9hCpCC5tQgk/w912-h684-no/IMG_20131203_1744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351" y="2918072"/>
            <a:ext cx="2859399" cy="2144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Emotiv EPOC Headset</a:t>
            </a:r>
          </a:p>
        </p:txBody>
      </p:sp>
      <p:sp>
        <p:nvSpPr>
          <p:cNvPr id="134" name="Shape 134"/>
          <p:cNvSpPr txBox="1">
            <a:spLocks noGrp="1"/>
          </p:cNvSpPr>
          <p:nvPr>
            <p:ph type="body" idx="1"/>
          </p:nvPr>
        </p:nvSpPr>
        <p:spPr>
          <a:xfrm>
            <a:off x="381000" y="1200150"/>
            <a:ext cx="53340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400" dirty="0"/>
              <a:t>Comparing non-epileptic EEG recorded by commercially available Emotiv EPOC headset and comparing to EMD recordings</a:t>
            </a:r>
          </a:p>
          <a:p>
            <a:pPr marL="457200" lvl="0" indent="-419100" rtl="0">
              <a:buClr>
                <a:schemeClr val="lt1"/>
              </a:buClr>
              <a:buSzPct val="166666"/>
              <a:buFont typeface="Arial"/>
              <a:buChar char="•"/>
            </a:pPr>
            <a:r>
              <a:rPr lang="en" sz="2400" dirty="0"/>
              <a:t>All choices regarding electrodes were made with this comparison in mind</a:t>
            </a:r>
          </a:p>
          <a:p>
            <a:pPr marL="914400" lvl="1" indent="-381000">
              <a:buClr>
                <a:schemeClr val="lt1"/>
              </a:buClr>
              <a:buSzPct val="80000"/>
              <a:buFont typeface="Courier New"/>
              <a:buChar char="o"/>
            </a:pPr>
            <a:r>
              <a:rPr lang="en" sz="1800" dirty="0" smtClean="0"/>
              <a:t>Shape</a:t>
            </a:r>
            <a:r>
              <a:rPr lang="en" sz="1800" dirty="0"/>
              <a:t>, size, placement, material, etc. </a:t>
            </a:r>
          </a:p>
        </p:txBody>
      </p:sp>
      <p:pic>
        <p:nvPicPr>
          <p:cNvPr id="3076" name="Picture 4" descr="http://www.emotiv.com/upload/media/1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15224"/>
            <a:ext cx="3229535"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Headset Design</a:t>
            </a:r>
          </a:p>
        </p:txBody>
      </p:sp>
      <p:sp>
        <p:nvSpPr>
          <p:cNvPr id="140" name="Shape 140"/>
          <p:cNvSpPr txBox="1">
            <a:spLocks noGrp="1"/>
          </p:cNvSpPr>
          <p:nvPr>
            <p:ph type="body" idx="1"/>
          </p:nvPr>
        </p:nvSpPr>
        <p:spPr>
          <a:xfrm>
            <a:off x="457200" y="1200150"/>
            <a:ext cx="4267200" cy="3725699"/>
          </a:xfrm>
          <a:prstGeom prst="rect">
            <a:avLst/>
          </a:prstGeom>
        </p:spPr>
        <p:txBody>
          <a:bodyPr lIns="91425" tIns="91425" rIns="91425" bIns="91425" anchor="t" anchorCtr="0">
            <a:noAutofit/>
          </a:bodyPr>
          <a:lstStyle/>
          <a:p>
            <a:pPr lvl="0" rtl="0">
              <a:buClr>
                <a:srgbClr val="000000"/>
              </a:buClr>
              <a:buSzPct val="45833"/>
              <a:buFont typeface="Arial"/>
              <a:buNone/>
            </a:pPr>
            <a:r>
              <a:rPr lang="en" sz="2400" dirty="0"/>
              <a:t>Considerations:</a:t>
            </a:r>
          </a:p>
          <a:p>
            <a:pPr marL="457200" lvl="0" indent="-381000" rtl="0">
              <a:buClr>
                <a:schemeClr val="lt1"/>
              </a:buClr>
              <a:buSzPct val="166666"/>
              <a:buFont typeface="Arial"/>
              <a:buChar char="•"/>
            </a:pPr>
            <a:r>
              <a:rPr lang="en" sz="2400" baseline="30000" dirty="0"/>
              <a:t>Portability</a:t>
            </a:r>
          </a:p>
          <a:p>
            <a:pPr marL="457200" lvl="0" indent="-381000" rtl="0">
              <a:buClr>
                <a:schemeClr val="lt1"/>
              </a:buClr>
              <a:buSzPct val="166666"/>
              <a:buFont typeface="Arial"/>
              <a:buChar char="•"/>
            </a:pPr>
            <a:r>
              <a:rPr lang="en" sz="2400" baseline="30000" dirty="0"/>
              <a:t>Comfort</a:t>
            </a:r>
          </a:p>
          <a:p>
            <a:pPr marL="457200" lvl="0" indent="-381000" rtl="0">
              <a:buClr>
                <a:schemeClr val="lt1"/>
              </a:buClr>
              <a:buSzPct val="166666"/>
              <a:buFont typeface="Arial"/>
              <a:buChar char="•"/>
            </a:pPr>
            <a:r>
              <a:rPr lang="en" sz="2400" baseline="30000" dirty="0"/>
              <a:t>Lightweight </a:t>
            </a:r>
          </a:p>
          <a:p>
            <a:pPr marL="457200" lvl="0" indent="-381000" rtl="0">
              <a:buClr>
                <a:schemeClr val="lt1"/>
              </a:buClr>
              <a:buSzPct val="166666"/>
              <a:buFont typeface="Arial"/>
              <a:buChar char="•"/>
            </a:pPr>
            <a:r>
              <a:rPr lang="en" sz="2400" baseline="30000" dirty="0"/>
              <a:t>Electrode placement</a:t>
            </a:r>
          </a:p>
          <a:p>
            <a:pPr marL="457200" lvl="0" indent="-381000" rtl="0">
              <a:buClr>
                <a:schemeClr val="lt1"/>
              </a:buClr>
              <a:buSzPct val="166666"/>
              <a:buFont typeface="Arial"/>
              <a:buChar char="•"/>
            </a:pPr>
            <a:r>
              <a:rPr lang="en" sz="2400" baseline="30000" dirty="0"/>
              <a:t>Circuit storage</a:t>
            </a:r>
          </a:p>
          <a:p>
            <a:pPr marL="457200" lvl="0" indent="-381000" rtl="0">
              <a:buClr>
                <a:schemeClr val="lt1"/>
              </a:buClr>
              <a:buSzPct val="166666"/>
              <a:buFont typeface="Arial"/>
              <a:buChar char="•"/>
            </a:pPr>
            <a:r>
              <a:rPr lang="en" sz="2400" baseline="30000" dirty="0"/>
              <a:t>Aesthetically pleasing</a:t>
            </a:r>
          </a:p>
          <a:p>
            <a:pPr marL="457200" lvl="0" indent="-381000" rtl="0">
              <a:buClr>
                <a:schemeClr val="lt1"/>
              </a:buClr>
              <a:buSzPct val="166666"/>
              <a:buFont typeface="Arial"/>
              <a:buChar char="•"/>
            </a:pPr>
            <a:r>
              <a:rPr lang="en" sz="2400" baseline="30000" dirty="0"/>
              <a:t>Dimensions of average head, menton, and bizygomatic breadth:</a:t>
            </a:r>
          </a:p>
          <a:p>
            <a:pPr marL="914400" lvl="1" indent="-381000" rtl="0">
              <a:buClr>
                <a:schemeClr val="lt1"/>
              </a:buClr>
              <a:buSzPct val="80000"/>
              <a:buFont typeface="Courier New"/>
              <a:buChar char="o"/>
            </a:pPr>
            <a:r>
              <a:rPr lang="en" baseline="30000" dirty="0"/>
              <a:t>14.5 cm, 24.1 cm, and 13.9 cm. </a:t>
            </a:r>
          </a:p>
          <a:p>
            <a:endParaRPr lang="en" baseline="30000" dirty="0"/>
          </a:p>
        </p:txBody>
      </p:sp>
      <p:sp>
        <p:nvSpPr>
          <p:cNvPr id="141" name="Shape 141"/>
          <p:cNvSpPr/>
          <p:nvPr/>
        </p:nvSpPr>
        <p:spPr>
          <a:xfrm>
            <a:off x="5181600" y="1243837"/>
            <a:ext cx="3331875" cy="3232913"/>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Manufacturing</a:t>
            </a:r>
          </a:p>
        </p:txBody>
      </p:sp>
      <p:sp>
        <p:nvSpPr>
          <p:cNvPr id="147" name="Shape 147"/>
          <p:cNvSpPr txBox="1">
            <a:spLocks noGrp="1"/>
          </p:cNvSpPr>
          <p:nvPr>
            <p:ph type="body" idx="1"/>
          </p:nvPr>
        </p:nvSpPr>
        <p:spPr>
          <a:xfrm>
            <a:off x="457200" y="1200150"/>
            <a:ext cx="4648200" cy="3725699"/>
          </a:xfrm>
          <a:prstGeom prst="rect">
            <a:avLst/>
          </a:prstGeom>
        </p:spPr>
        <p:txBody>
          <a:bodyPr lIns="91425" tIns="91425" rIns="91425" bIns="91425" anchor="t" anchorCtr="0">
            <a:noAutofit/>
          </a:bodyPr>
          <a:lstStyle/>
          <a:p>
            <a:pPr lvl="0" rtl="0">
              <a:buClr>
                <a:schemeClr val="dk1"/>
              </a:buClr>
              <a:buSzPct val="45833"/>
              <a:buFont typeface="Arial"/>
              <a:buNone/>
            </a:pPr>
            <a:r>
              <a:rPr lang="en" sz="2800" baseline="30000" dirty="0"/>
              <a:t>Modeling Software: Solidworks</a:t>
            </a:r>
          </a:p>
          <a:p>
            <a:pPr marL="457200" lvl="0" indent="-381000" rtl="0">
              <a:buClr>
                <a:schemeClr val="lt1"/>
              </a:buClr>
              <a:buSzPct val="166666"/>
              <a:buFont typeface="Arial"/>
              <a:buChar char="•"/>
            </a:pPr>
            <a:r>
              <a:rPr lang="en" sz="2800" baseline="30000" dirty="0"/>
              <a:t>Easy to use</a:t>
            </a:r>
          </a:p>
          <a:p>
            <a:pPr marL="457200" lvl="0" indent="-381000" rtl="0">
              <a:buClr>
                <a:schemeClr val="lt1"/>
              </a:buClr>
              <a:buSzPct val="166666"/>
              <a:buFont typeface="Arial"/>
              <a:buChar char="•"/>
            </a:pPr>
            <a:r>
              <a:rPr lang="en" sz="2800" baseline="30000" dirty="0"/>
              <a:t>Powerful </a:t>
            </a:r>
          </a:p>
          <a:p>
            <a:pPr lvl="0" rtl="0">
              <a:buNone/>
            </a:pPr>
            <a:r>
              <a:rPr lang="en" sz="2800" baseline="30000" dirty="0"/>
              <a:t>Fabrication method: Objet30 Pro 3D Printer</a:t>
            </a:r>
          </a:p>
          <a:p>
            <a:pPr marL="457200" lvl="0" indent="-381000" rtl="0">
              <a:buClr>
                <a:schemeClr val="lt1"/>
              </a:buClr>
              <a:buSzPct val="166666"/>
              <a:buFont typeface="Arial"/>
              <a:buChar char="•"/>
            </a:pPr>
            <a:r>
              <a:rPr lang="en" sz="2800" baseline="30000" dirty="0"/>
              <a:t>Accuracy of .1 mm </a:t>
            </a:r>
          </a:p>
          <a:p>
            <a:pPr marL="457200" lvl="0" indent="-381000" rtl="0">
              <a:buClr>
                <a:schemeClr val="lt1"/>
              </a:buClr>
              <a:buSzPct val="166666"/>
              <a:buFont typeface="Arial"/>
              <a:buChar char="•"/>
            </a:pPr>
            <a:r>
              <a:rPr lang="en" sz="2800" baseline="30000" dirty="0"/>
              <a:t>Precise detail in design aspects</a:t>
            </a:r>
          </a:p>
          <a:p>
            <a:pPr lvl="0" rtl="0">
              <a:buNone/>
            </a:pPr>
            <a:r>
              <a:rPr lang="en" sz="2800" baseline="30000" dirty="0"/>
              <a:t>Material: </a:t>
            </a:r>
            <a:r>
              <a:rPr lang="en" sz="2800" baseline="30000" dirty="0" smtClean="0"/>
              <a:t>VeroBlue</a:t>
            </a:r>
            <a:endParaRPr lang="en" sz="2800" baseline="30000" dirty="0"/>
          </a:p>
          <a:p>
            <a:pPr lvl="0" rtl="0">
              <a:buNone/>
            </a:pPr>
            <a:r>
              <a:rPr lang="en" sz="2800" baseline="30000" dirty="0"/>
              <a:t>Finish: Matte</a:t>
            </a:r>
          </a:p>
          <a:p>
            <a:endParaRPr lang="en" sz="2800" baseline="30000" dirty="0"/>
          </a:p>
          <a:p>
            <a:endParaRPr lang="en" sz="2800" baseline="30000" dirty="0"/>
          </a:p>
        </p:txBody>
      </p:sp>
      <p:sp>
        <p:nvSpPr>
          <p:cNvPr id="148" name="Shape 148"/>
          <p:cNvSpPr/>
          <p:nvPr/>
        </p:nvSpPr>
        <p:spPr>
          <a:xfrm>
            <a:off x="5965950" y="514350"/>
            <a:ext cx="2677988" cy="2986513"/>
          </a:xfrm>
          <a:prstGeom prst="rect">
            <a:avLst/>
          </a:prstGeom>
          <a:blipFill>
            <a:blip r:embed="rId3"/>
            <a:stretch>
              <a:fillRect/>
            </a:stretch>
          </a:blipFill>
        </p:spPr>
      </p:sp>
      <p:sp>
        <p:nvSpPr>
          <p:cNvPr id="149" name="Shape 149"/>
          <p:cNvSpPr/>
          <p:nvPr/>
        </p:nvSpPr>
        <p:spPr>
          <a:xfrm>
            <a:off x="3032250" y="3789200"/>
            <a:ext cx="5943600" cy="1076325"/>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First Prototype</a:t>
            </a:r>
          </a:p>
        </p:txBody>
      </p:sp>
      <p:sp>
        <p:nvSpPr>
          <p:cNvPr id="155" name="Shape 155"/>
          <p:cNvSpPr txBox="1">
            <a:spLocks noGrp="1"/>
          </p:cNvSpPr>
          <p:nvPr>
            <p:ph type="body" idx="1"/>
          </p:nvPr>
        </p:nvSpPr>
        <p:spPr>
          <a:xfrm>
            <a:off x="457200" y="1200150"/>
            <a:ext cx="4038600" cy="3725699"/>
          </a:xfrm>
          <a:prstGeom prst="rect">
            <a:avLst/>
          </a:prstGeom>
        </p:spPr>
        <p:txBody>
          <a:bodyPr lIns="91425" tIns="91425" rIns="91425" bIns="91425" anchor="t" anchorCtr="0">
            <a:noAutofit/>
          </a:bodyPr>
          <a:lstStyle/>
          <a:p>
            <a:pPr marL="457200" lvl="0" indent="-342900" rtl="0">
              <a:buClr>
                <a:schemeClr val="lt1"/>
              </a:buClr>
              <a:buSzPct val="166666"/>
              <a:buFont typeface="Arial"/>
              <a:buChar char="•"/>
            </a:pPr>
            <a:r>
              <a:rPr lang="en" sz="1800" dirty="0"/>
              <a:t>Designed as one part</a:t>
            </a:r>
          </a:p>
          <a:p>
            <a:pPr marL="457200" lvl="0" indent="-342900" rtl="0">
              <a:buClr>
                <a:schemeClr val="lt1"/>
              </a:buClr>
              <a:buSzPct val="166666"/>
              <a:buFont typeface="Arial"/>
              <a:buChar char="•"/>
            </a:pPr>
            <a:r>
              <a:rPr lang="en" sz="1800" dirty="0"/>
              <a:t>Hollow inside</a:t>
            </a:r>
          </a:p>
          <a:p>
            <a:pPr marL="457200" lvl="0" indent="-342900" rtl="0">
              <a:buClr>
                <a:schemeClr val="lt1"/>
              </a:buClr>
              <a:buSzPct val="166666"/>
              <a:buFont typeface="Arial"/>
              <a:buChar char="•"/>
            </a:pPr>
            <a:r>
              <a:rPr lang="en" sz="1800" dirty="0"/>
              <a:t>“Cushion” to be placed around head for comfort</a:t>
            </a:r>
          </a:p>
          <a:p>
            <a:pPr marL="457200" lvl="0" indent="-342900" rtl="0">
              <a:buClr>
                <a:schemeClr val="lt1"/>
              </a:buClr>
              <a:buSzPct val="166666"/>
              <a:buFont typeface="Arial"/>
              <a:buChar char="•"/>
            </a:pPr>
            <a:r>
              <a:rPr lang="en" sz="1800" dirty="0"/>
              <a:t>Bottom attachments for easy wire installation </a:t>
            </a:r>
          </a:p>
          <a:p>
            <a:endParaRPr lang="en" sz="1800" dirty="0"/>
          </a:p>
        </p:txBody>
      </p:sp>
      <p:sp>
        <p:nvSpPr>
          <p:cNvPr id="156" name="Shape 156"/>
          <p:cNvSpPr/>
          <p:nvPr/>
        </p:nvSpPr>
        <p:spPr>
          <a:xfrm>
            <a:off x="4495800" y="2857500"/>
            <a:ext cx="2487706" cy="2010951"/>
          </a:xfrm>
          <a:prstGeom prst="rect">
            <a:avLst/>
          </a:prstGeom>
          <a:blipFill>
            <a:blip r:embed="rId3"/>
            <a:srcRect/>
            <a:stretch>
              <a:fillRect l="-18558" t="-9512" r="-16544" b="-5174"/>
            </a:stretch>
          </a:blipFill>
        </p:spPr>
      </p:sp>
      <p:sp>
        <p:nvSpPr>
          <p:cNvPr id="157" name="Shape 157"/>
          <p:cNvSpPr/>
          <p:nvPr/>
        </p:nvSpPr>
        <p:spPr>
          <a:xfrm>
            <a:off x="6413500" y="285750"/>
            <a:ext cx="2410950" cy="2382875"/>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sz="3000"/>
              <a:t>Bottom Attachment and Slot Mechanism</a:t>
            </a:r>
          </a:p>
        </p:txBody>
      </p:sp>
      <p:sp>
        <p:nvSpPr>
          <p:cNvPr id="163" name="Shape 1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dirty="0"/>
          </a:p>
        </p:txBody>
      </p:sp>
      <p:sp>
        <p:nvSpPr>
          <p:cNvPr id="164" name="Shape 164"/>
          <p:cNvSpPr/>
          <p:nvPr/>
        </p:nvSpPr>
        <p:spPr>
          <a:xfrm>
            <a:off x="4852247" y="1444216"/>
            <a:ext cx="3354613" cy="1274274"/>
          </a:xfrm>
          <a:prstGeom prst="rect">
            <a:avLst/>
          </a:prstGeom>
          <a:blipFill>
            <a:blip r:embed="rId3"/>
            <a:srcRect/>
            <a:stretch>
              <a:fillRect r="-45856"/>
            </a:stretch>
          </a:blipFill>
        </p:spPr>
      </p:sp>
      <p:sp>
        <p:nvSpPr>
          <p:cNvPr id="165" name="Shape 165"/>
          <p:cNvSpPr/>
          <p:nvPr/>
        </p:nvSpPr>
        <p:spPr>
          <a:xfrm>
            <a:off x="1238248" y="3694192"/>
            <a:ext cx="2619375" cy="1066799"/>
          </a:xfrm>
          <a:prstGeom prst="rect">
            <a:avLst/>
          </a:prstGeom>
          <a:blipFill>
            <a:blip r:embed="rId4"/>
            <a:srcRect/>
            <a:stretch>
              <a:fillRect r="-89706" b="-862"/>
            </a:stretch>
          </a:blipFill>
        </p:spPr>
      </p:sp>
      <p:pic>
        <p:nvPicPr>
          <p:cNvPr id="2" name="Picture 1"/>
          <p:cNvPicPr>
            <a:picLocks noChangeAspect="1"/>
          </p:cNvPicPr>
          <p:nvPr/>
        </p:nvPicPr>
        <p:blipFill>
          <a:blip r:embed="rId5"/>
          <a:stretch>
            <a:fillRect/>
          </a:stretch>
        </p:blipFill>
        <p:spPr>
          <a:xfrm>
            <a:off x="990600" y="1209675"/>
            <a:ext cx="3171825" cy="1981744"/>
          </a:xfrm>
          <a:prstGeom prst="rect">
            <a:avLst/>
          </a:prstGeom>
        </p:spPr>
      </p:pic>
      <p:sp>
        <p:nvSpPr>
          <p:cNvPr id="5" name="Oval 4"/>
          <p:cNvSpPr/>
          <p:nvPr/>
        </p:nvSpPr>
        <p:spPr>
          <a:xfrm>
            <a:off x="990600" y="2090878"/>
            <a:ext cx="609600" cy="68634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5210911" y="2186699"/>
            <a:ext cx="360475" cy="49067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Shape 165"/>
          <p:cNvSpPr/>
          <p:nvPr/>
        </p:nvSpPr>
        <p:spPr>
          <a:xfrm>
            <a:off x="5391149" y="3557420"/>
            <a:ext cx="2321150" cy="1021805"/>
          </a:xfrm>
          <a:prstGeom prst="rect">
            <a:avLst/>
          </a:prstGeom>
          <a:blipFill>
            <a:blip r:embed="rId4"/>
            <a:srcRect/>
            <a:stretch>
              <a:fillRect l="-114080" b="-5304"/>
            </a:stretch>
          </a:blipFill>
        </p:spPr>
      </p:sp>
      <p:sp>
        <p:nvSpPr>
          <p:cNvPr id="6" name="Down Arrow 5"/>
          <p:cNvSpPr/>
          <p:nvPr/>
        </p:nvSpPr>
        <p:spPr>
          <a:xfrm>
            <a:off x="2373367" y="3217913"/>
            <a:ext cx="406289" cy="36600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Down Arrow 12"/>
          <p:cNvSpPr/>
          <p:nvPr/>
        </p:nvSpPr>
        <p:spPr>
          <a:xfrm>
            <a:off x="6326410" y="2892227"/>
            <a:ext cx="406289" cy="36600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Plus 6"/>
          <p:cNvSpPr/>
          <p:nvPr/>
        </p:nvSpPr>
        <p:spPr>
          <a:xfrm>
            <a:off x="4245200" y="3843170"/>
            <a:ext cx="666012" cy="736055"/>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dirty="0" smtClean="0"/>
              <a:t>Solidworks Prototype Assembly</a:t>
            </a:r>
            <a:endParaRPr lang="en" dirty="0"/>
          </a:p>
        </p:txBody>
      </p:sp>
      <p:sp>
        <p:nvSpPr>
          <p:cNvPr id="171" name="Shape 1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172" name="Shape 172"/>
          <p:cNvSpPr/>
          <p:nvPr/>
        </p:nvSpPr>
        <p:spPr>
          <a:xfrm>
            <a:off x="457187" y="1220048"/>
            <a:ext cx="3529525" cy="3368825"/>
          </a:xfrm>
          <a:prstGeom prst="rect">
            <a:avLst/>
          </a:prstGeom>
          <a:blipFill>
            <a:blip r:embed="rId3"/>
            <a:stretch>
              <a:fillRect/>
            </a:stretch>
          </a:blipFill>
        </p:spPr>
      </p:sp>
      <p:sp>
        <p:nvSpPr>
          <p:cNvPr id="173" name="Shape 173"/>
          <p:cNvSpPr/>
          <p:nvPr/>
        </p:nvSpPr>
        <p:spPr>
          <a:xfrm>
            <a:off x="4141175" y="1200150"/>
            <a:ext cx="4848750" cy="3408625"/>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dirty="0"/>
              <a:t>3D Printed </a:t>
            </a:r>
            <a:r>
              <a:rPr lang="en" dirty="0" smtClean="0"/>
              <a:t>Headset Prototype</a:t>
            </a:r>
            <a:endParaRPr lang="en" dirty="0"/>
          </a:p>
        </p:txBody>
      </p:sp>
      <p:sp>
        <p:nvSpPr>
          <p:cNvPr id="179" name="Shape 179"/>
          <p:cNvSpPr txBox="1">
            <a:spLocks noGrp="1"/>
          </p:cNvSpPr>
          <p:nvPr>
            <p:ph type="body" idx="1"/>
          </p:nvPr>
        </p:nvSpPr>
        <p:spPr>
          <a:xfrm>
            <a:off x="457200" y="1200150"/>
            <a:ext cx="2971800" cy="3725699"/>
          </a:xfrm>
          <a:prstGeom prst="rect">
            <a:avLst/>
          </a:prstGeom>
        </p:spPr>
        <p:txBody>
          <a:bodyPr lIns="91425" tIns="91425" rIns="91425" bIns="91425" anchor="t" anchorCtr="0">
            <a:noAutofit/>
          </a:bodyPr>
          <a:lstStyle/>
          <a:p>
            <a:pPr lvl="0" rtl="0">
              <a:buNone/>
            </a:pPr>
            <a:r>
              <a:rPr lang="en" sz="2400" dirty="0"/>
              <a:t>Printed </a:t>
            </a:r>
            <a:r>
              <a:rPr lang="en" sz="2400" dirty="0" smtClean="0"/>
              <a:t>in parts</a:t>
            </a:r>
            <a:endParaRPr lang="en" sz="2400" dirty="0"/>
          </a:p>
          <a:p>
            <a:pPr lvl="0" rtl="0">
              <a:buNone/>
            </a:pPr>
            <a:r>
              <a:rPr lang="en" sz="2400" dirty="0"/>
              <a:t>Cost: </a:t>
            </a:r>
            <a:r>
              <a:rPr lang="en" sz="2400" dirty="0" smtClean="0"/>
              <a:t>$75</a:t>
            </a:r>
            <a:endParaRPr lang="en" sz="2400" dirty="0"/>
          </a:p>
        </p:txBody>
      </p:sp>
      <p:sp>
        <p:nvSpPr>
          <p:cNvPr id="181" name="Shape 181"/>
          <p:cNvSpPr/>
          <p:nvPr/>
        </p:nvSpPr>
        <p:spPr>
          <a:xfrm>
            <a:off x="5867400" y="1089900"/>
            <a:ext cx="3048000" cy="3725699"/>
          </a:xfrm>
          <a:prstGeom prst="rect">
            <a:avLst/>
          </a:prstGeom>
          <a:blipFill>
            <a:blip r:embed="rId3"/>
            <a:stretch>
              <a:fillRect/>
            </a:stretch>
          </a:blipFill>
        </p:spPr>
      </p:sp>
      <p:pic>
        <p:nvPicPr>
          <p:cNvPr id="6" name="Picture 5"/>
          <p:cNvPicPr/>
          <p:nvPr/>
        </p:nvPicPr>
        <p:blipFill rotWithShape="1">
          <a:blip r:embed="rId4"/>
          <a:srcRect l="2332" t="2950" r="58025" b="47988"/>
          <a:stretch/>
        </p:blipFill>
        <p:spPr>
          <a:xfrm>
            <a:off x="685800" y="2419350"/>
            <a:ext cx="1905000" cy="2133600"/>
          </a:xfrm>
          <a:prstGeom prst="rect">
            <a:avLst/>
          </a:prstGeom>
        </p:spPr>
      </p:pic>
      <p:pic>
        <p:nvPicPr>
          <p:cNvPr id="7" name="Picture 6"/>
          <p:cNvPicPr/>
          <p:nvPr/>
        </p:nvPicPr>
        <p:blipFill rotWithShape="1">
          <a:blip r:embed="rId4"/>
          <a:srcRect l="44305" t="2171" r="6724" b="48767"/>
          <a:stretch/>
        </p:blipFill>
        <p:spPr>
          <a:xfrm>
            <a:off x="3200400" y="2647950"/>
            <a:ext cx="1600200" cy="1676400"/>
          </a:xfrm>
          <a:prstGeom prst="rect">
            <a:avLst/>
          </a:prstGeom>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Improvements</a:t>
            </a:r>
          </a:p>
        </p:txBody>
      </p:sp>
      <p:sp>
        <p:nvSpPr>
          <p:cNvPr id="187" name="Shape 1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dirty="0"/>
              <a:t>VeroBlue soft “fuzzy” texture, no need for “cushioning” </a:t>
            </a:r>
          </a:p>
          <a:p>
            <a:pPr marL="457200" lvl="0" indent="-419100" rtl="0">
              <a:buClr>
                <a:schemeClr val="lt1"/>
              </a:buClr>
              <a:buSzPct val="166666"/>
              <a:buFont typeface="Arial"/>
              <a:buChar char="•"/>
            </a:pPr>
            <a:r>
              <a:rPr lang="en" dirty="0"/>
              <a:t>Shaped to fit around </a:t>
            </a:r>
            <a:r>
              <a:rPr lang="en" dirty="0" smtClean="0"/>
              <a:t>head - </a:t>
            </a:r>
            <a:r>
              <a:rPr lang="en" dirty="0"/>
              <a:t>horseshoe shape</a:t>
            </a:r>
          </a:p>
          <a:p>
            <a:pPr marL="457200" lvl="0" indent="-419100" rtl="0">
              <a:buClr>
                <a:schemeClr val="lt1"/>
              </a:buClr>
              <a:buSzPct val="166666"/>
              <a:buFont typeface="Arial"/>
              <a:buChar char="•"/>
            </a:pPr>
            <a:r>
              <a:rPr lang="en" dirty="0"/>
              <a:t>Slot mechanisms for electrode supports for easy assembly</a:t>
            </a:r>
          </a:p>
          <a:p>
            <a:endParaRPr lang="en" dirty="0"/>
          </a:p>
          <a:p>
            <a:endParaRPr lang="en"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Final Design Headpiece </a:t>
            </a:r>
          </a:p>
        </p:txBody>
      </p:sp>
      <p:pic>
        <p:nvPicPr>
          <p:cNvPr id="3" name="Picture 2"/>
          <p:cNvPicPr>
            <a:picLocks noChangeAspect="1"/>
          </p:cNvPicPr>
          <p:nvPr/>
        </p:nvPicPr>
        <p:blipFill>
          <a:blip r:embed="rId3"/>
          <a:stretch>
            <a:fillRect/>
          </a:stretch>
        </p:blipFill>
        <p:spPr>
          <a:xfrm>
            <a:off x="4876800" y="1654637"/>
            <a:ext cx="3709953" cy="2562225"/>
          </a:xfrm>
          <a:prstGeom prst="rect">
            <a:avLst/>
          </a:prstGeom>
        </p:spPr>
      </p:pic>
      <p:pic>
        <p:nvPicPr>
          <p:cNvPr id="2" name="Picture 1"/>
          <p:cNvPicPr>
            <a:picLocks noChangeAspect="1"/>
          </p:cNvPicPr>
          <p:nvPr/>
        </p:nvPicPr>
        <p:blipFill>
          <a:blip r:embed="rId4"/>
          <a:stretch>
            <a:fillRect/>
          </a:stretch>
        </p:blipFill>
        <p:spPr>
          <a:xfrm>
            <a:off x="838200" y="1072901"/>
            <a:ext cx="2978088" cy="3725699"/>
          </a:xfrm>
          <a:prstGeom prst="rect">
            <a:avLst/>
          </a:prstGeom>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p:txBody>
          <a:bodyPr/>
          <a:lstStyle/>
          <a:p>
            <a:pPr marL="476250" indent="-285750">
              <a:buFont typeface="Arial" panose="020B0604020202020204" pitchFamily="34" charset="0"/>
              <a:buChar char="•"/>
            </a:pPr>
            <a:r>
              <a:rPr lang="en-US" sz="1600" dirty="0" smtClean="0"/>
              <a:t>Introduction</a:t>
            </a:r>
          </a:p>
          <a:p>
            <a:pPr marL="476250" indent="-285750">
              <a:buFont typeface="Arial" panose="020B0604020202020204" pitchFamily="34" charset="0"/>
              <a:buChar char="•"/>
            </a:pPr>
            <a:r>
              <a:rPr lang="en-US" sz="1600" dirty="0" smtClean="0"/>
              <a:t>Problem/Solution</a:t>
            </a:r>
          </a:p>
          <a:p>
            <a:pPr marL="476250" indent="-285750">
              <a:buFont typeface="Arial" panose="020B0604020202020204" pitchFamily="34" charset="0"/>
              <a:buChar char="•"/>
            </a:pPr>
            <a:r>
              <a:rPr lang="en-US" sz="1600" dirty="0" smtClean="0"/>
              <a:t>Design Overview</a:t>
            </a:r>
          </a:p>
          <a:p>
            <a:pPr marL="476250" indent="-285750">
              <a:buFont typeface="Arial" panose="020B0604020202020204" pitchFamily="34" charset="0"/>
              <a:buChar char="•"/>
            </a:pPr>
            <a:r>
              <a:rPr lang="en-US" sz="1600" dirty="0" smtClean="0"/>
              <a:t>Electrodes</a:t>
            </a:r>
          </a:p>
          <a:p>
            <a:pPr marL="476250" indent="-285750">
              <a:buFont typeface="Arial" panose="020B0604020202020204" pitchFamily="34" charset="0"/>
              <a:buChar char="•"/>
            </a:pPr>
            <a:r>
              <a:rPr lang="en-US" sz="1600" dirty="0" smtClean="0"/>
              <a:t>Headset Design</a:t>
            </a:r>
          </a:p>
          <a:p>
            <a:pPr marL="476250" indent="-285750">
              <a:buFont typeface="Arial" panose="020B0604020202020204" pitchFamily="34" charset="0"/>
              <a:buChar char="•"/>
            </a:pPr>
            <a:r>
              <a:rPr lang="en-US" sz="1600" dirty="0" smtClean="0"/>
              <a:t>Signal Processing</a:t>
            </a:r>
          </a:p>
          <a:p>
            <a:pPr marL="476250" indent="-285750">
              <a:buFont typeface="Arial" panose="020B0604020202020204" pitchFamily="34" charset="0"/>
              <a:buChar char="•"/>
            </a:pPr>
            <a:r>
              <a:rPr lang="en-US" sz="1600" dirty="0" smtClean="0"/>
              <a:t>Microcontroller</a:t>
            </a:r>
          </a:p>
          <a:p>
            <a:pPr marL="476250" indent="-285750">
              <a:buFont typeface="Arial" panose="020B0604020202020204" pitchFamily="34" charset="0"/>
              <a:buChar char="•"/>
            </a:pPr>
            <a:r>
              <a:rPr lang="en-US" sz="1600" dirty="0" smtClean="0"/>
              <a:t>Android device/application</a:t>
            </a:r>
          </a:p>
          <a:p>
            <a:pPr marL="476250" indent="-285750">
              <a:buFont typeface="Arial" panose="020B0604020202020204" pitchFamily="34" charset="0"/>
              <a:buChar char="•"/>
            </a:pPr>
            <a:r>
              <a:rPr lang="en-US" sz="1600" dirty="0" smtClean="0"/>
              <a:t>Budget</a:t>
            </a:r>
          </a:p>
          <a:p>
            <a:pPr marL="476250" indent="-285750">
              <a:buFont typeface="Arial" panose="020B0604020202020204" pitchFamily="34" charset="0"/>
              <a:buChar char="•"/>
            </a:pPr>
            <a:r>
              <a:rPr lang="en-US" sz="1600" dirty="0" smtClean="0"/>
              <a:t>Timeline</a:t>
            </a:r>
          </a:p>
          <a:p>
            <a:pPr marL="476250" indent="-285750">
              <a:buFont typeface="Arial" panose="020B0604020202020204" pitchFamily="34" charset="0"/>
              <a:buChar char="•"/>
            </a:pPr>
            <a:r>
              <a:rPr lang="en-US" sz="1600" dirty="0" smtClean="0"/>
              <a:t>Conclusion</a:t>
            </a:r>
            <a:endParaRPr lang="en-US" sz="1600" dirty="0"/>
          </a:p>
        </p:txBody>
      </p:sp>
    </p:spTree>
    <p:extLst>
      <p:ext uri="{BB962C8B-B14F-4D97-AF65-F5344CB8AC3E}">
        <p14:creationId xmlns:p14="http://schemas.microsoft.com/office/powerpoint/2010/main" val="157706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Final Design Electrode Supports</a:t>
            </a:r>
          </a:p>
        </p:txBody>
      </p:sp>
      <p:pic>
        <p:nvPicPr>
          <p:cNvPr id="6" name="Picture 5"/>
          <p:cNvPicPr>
            <a:picLocks noChangeAspect="1"/>
          </p:cNvPicPr>
          <p:nvPr/>
        </p:nvPicPr>
        <p:blipFill>
          <a:blip r:embed="rId3"/>
          <a:stretch>
            <a:fillRect/>
          </a:stretch>
        </p:blipFill>
        <p:spPr>
          <a:xfrm>
            <a:off x="209550" y="1962150"/>
            <a:ext cx="3609975" cy="3015928"/>
          </a:xfrm>
          <a:prstGeom prst="rect">
            <a:avLst/>
          </a:prstGeom>
        </p:spPr>
      </p:pic>
      <p:pic>
        <p:nvPicPr>
          <p:cNvPr id="9" name="Picture 8"/>
          <p:cNvPicPr>
            <a:picLocks noChangeAspect="1"/>
          </p:cNvPicPr>
          <p:nvPr/>
        </p:nvPicPr>
        <p:blipFill>
          <a:blip r:embed="rId4"/>
          <a:stretch>
            <a:fillRect/>
          </a:stretch>
        </p:blipFill>
        <p:spPr>
          <a:xfrm>
            <a:off x="4190999" y="2807580"/>
            <a:ext cx="4743450" cy="2227648"/>
          </a:xfrm>
          <a:prstGeom prst="rect">
            <a:avLst/>
          </a:prstGeom>
        </p:spPr>
      </p:pic>
      <p:pic>
        <p:nvPicPr>
          <p:cNvPr id="10" name="Picture 9"/>
          <p:cNvPicPr>
            <a:picLocks noChangeAspect="1"/>
          </p:cNvPicPr>
          <p:nvPr/>
        </p:nvPicPr>
        <p:blipFill>
          <a:blip r:embed="rId5"/>
          <a:stretch>
            <a:fillRect/>
          </a:stretch>
        </p:blipFill>
        <p:spPr>
          <a:xfrm>
            <a:off x="5565811" y="1139865"/>
            <a:ext cx="1993827" cy="1591228"/>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Solidworks Assembly</a:t>
            </a:r>
          </a:p>
        </p:txBody>
      </p:sp>
      <p:sp>
        <p:nvSpPr>
          <p:cNvPr id="207" name="Shape 2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08" name="Shape 208"/>
          <p:cNvSpPr/>
          <p:nvPr/>
        </p:nvSpPr>
        <p:spPr>
          <a:xfrm>
            <a:off x="1364162" y="1200150"/>
            <a:ext cx="6415674" cy="34963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Final Design Slot Mechanism</a:t>
            </a:r>
          </a:p>
        </p:txBody>
      </p:sp>
      <p:sp>
        <p:nvSpPr>
          <p:cNvPr id="214" name="Shape 2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15" name="Shape 215"/>
          <p:cNvSpPr/>
          <p:nvPr/>
        </p:nvSpPr>
        <p:spPr>
          <a:xfrm>
            <a:off x="1117725" y="1063375"/>
            <a:ext cx="6908550" cy="38624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Electrode Placement</a:t>
            </a:r>
            <a:endParaRPr lang="en-US" dirty="0"/>
          </a:p>
        </p:txBody>
      </p:sp>
      <p:sp>
        <p:nvSpPr>
          <p:cNvPr id="3" name="Text Placeholder 2"/>
          <p:cNvSpPr>
            <a:spLocks noGrp="1"/>
          </p:cNvSpPr>
          <p:nvPr>
            <p:ph type="body" idx="1"/>
          </p:nvPr>
        </p:nvSpPr>
        <p:spPr/>
        <p:txBody>
          <a:bodyPr/>
          <a:lstStyle/>
          <a:p>
            <a:endParaRPr lang="en-US"/>
          </a:p>
        </p:txBody>
      </p:sp>
      <p:pic>
        <p:nvPicPr>
          <p:cNvPr id="5122" name="Picture 2" descr="https://lh3.googleusercontent.com/-P4D54GcAe28/Up5d2Ah9anI/AAAAAAAAMZo/6IS5W6x44xU/w912-h684-no/IMG_20131203_174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1228725"/>
            <a:ext cx="4371975" cy="32789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5.googleusercontent.com/-xiSMCTlJ3pU/Up5gYsYx8SI/AAAAAAAAMas/Yc8srRMXxsQ/w912-h684-no/IMG_20131203_1751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28725"/>
            <a:ext cx="4371975" cy="327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3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Stress Analysis</a:t>
            </a:r>
          </a:p>
        </p:txBody>
      </p:sp>
      <p:pic>
        <p:nvPicPr>
          <p:cNvPr id="2" name="Picture 1"/>
          <p:cNvPicPr>
            <a:picLocks noChangeAspect="1"/>
          </p:cNvPicPr>
          <p:nvPr/>
        </p:nvPicPr>
        <p:blipFill>
          <a:blip r:embed="rId3"/>
          <a:stretch>
            <a:fillRect/>
          </a:stretch>
        </p:blipFill>
        <p:spPr>
          <a:xfrm>
            <a:off x="3352800" y="1101743"/>
            <a:ext cx="5659624" cy="3922512"/>
          </a:xfrm>
          <a:prstGeom prst="rect">
            <a:avLst/>
          </a:prstGeom>
        </p:spPr>
      </p:pic>
      <p:sp>
        <p:nvSpPr>
          <p:cNvPr id="4" name="Text Placeholder 3"/>
          <p:cNvSpPr>
            <a:spLocks noGrp="1"/>
          </p:cNvSpPr>
          <p:nvPr>
            <p:ph type="body" idx="1"/>
          </p:nvPr>
        </p:nvSpPr>
        <p:spPr/>
        <p:txBody>
          <a:bodyPr/>
          <a:lstStyle/>
          <a:p>
            <a:pPr marL="190500" indent="0"/>
            <a:r>
              <a:rPr lang="en-US" sz="2000" dirty="0" smtClean="0"/>
              <a:t>Tests</a:t>
            </a:r>
          </a:p>
          <a:p>
            <a:pPr marL="647700" indent="-457200">
              <a:buFont typeface="Arial" panose="020B0604020202020204" pitchFamily="34" charset="0"/>
              <a:buChar char="•"/>
            </a:pPr>
            <a:r>
              <a:rPr lang="en-US" sz="2000" dirty="0" smtClean="0"/>
              <a:t>Durability</a:t>
            </a:r>
          </a:p>
          <a:p>
            <a:pPr marL="647700" indent="-457200">
              <a:buFont typeface="Arial" panose="020B0604020202020204" pitchFamily="34" charset="0"/>
              <a:buChar char="•"/>
            </a:pPr>
            <a:r>
              <a:rPr lang="en-US" sz="2000" dirty="0" smtClean="0"/>
              <a:t>Fracture/bending</a:t>
            </a:r>
          </a:p>
          <a:p>
            <a:pPr marL="190500" indent="0"/>
            <a:r>
              <a:rPr lang="en-US" sz="2000" dirty="0" smtClean="0"/>
              <a:t>Applied force: 50 N</a:t>
            </a:r>
            <a:endParaRPr lang="en-US" sz="20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Analysis</a:t>
            </a:r>
            <a:endParaRPr lang="en-US" dirty="0"/>
          </a:p>
        </p:txBody>
      </p:sp>
      <p:sp>
        <p:nvSpPr>
          <p:cNvPr id="3" name="Text Placeholder 2"/>
          <p:cNvSpPr>
            <a:spLocks noGrp="1"/>
          </p:cNvSpPr>
          <p:nvPr>
            <p:ph type="body" idx="1"/>
          </p:nvPr>
        </p:nvSpPr>
        <p:spPr/>
        <p:txBody>
          <a:bodyPr/>
          <a:lstStyle/>
          <a:p>
            <a:r>
              <a:rPr lang="en-US" sz="2000" dirty="0" smtClean="0"/>
              <a:t>Force applied: 10 N</a:t>
            </a:r>
            <a:endParaRPr lang="en-US" sz="2000" dirty="0"/>
          </a:p>
        </p:txBody>
      </p:sp>
      <p:pic>
        <p:nvPicPr>
          <p:cNvPr id="4" name="Picture 3"/>
          <p:cNvPicPr>
            <a:picLocks noChangeAspect="1"/>
          </p:cNvPicPr>
          <p:nvPr/>
        </p:nvPicPr>
        <p:blipFill>
          <a:blip r:embed="rId2"/>
          <a:stretch>
            <a:fillRect/>
          </a:stretch>
        </p:blipFill>
        <p:spPr>
          <a:xfrm>
            <a:off x="3200400" y="1137609"/>
            <a:ext cx="5806860" cy="3917217"/>
          </a:xfrm>
          <a:prstGeom prst="rect">
            <a:avLst/>
          </a:prstGeom>
        </p:spPr>
      </p:pic>
    </p:spTree>
    <p:extLst>
      <p:ext uri="{BB962C8B-B14F-4D97-AF65-F5344CB8AC3E}">
        <p14:creationId xmlns:p14="http://schemas.microsoft.com/office/powerpoint/2010/main" val="3042108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dirty="0"/>
              <a:t>Microcontroller</a:t>
            </a:r>
          </a:p>
        </p:txBody>
      </p:sp>
      <p:sp>
        <p:nvSpPr>
          <p:cNvPr id="235" name="Shape 235"/>
          <p:cNvSpPr txBox="1">
            <a:spLocks noGrp="1"/>
          </p:cNvSpPr>
          <p:nvPr>
            <p:ph type="body" idx="1"/>
          </p:nvPr>
        </p:nvSpPr>
        <p:spPr>
          <a:xfrm>
            <a:off x="457200" y="1047750"/>
            <a:ext cx="8229600" cy="3733801"/>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3200" dirty="0"/>
              <a:t>Arduino Pro </a:t>
            </a:r>
            <a:r>
              <a:rPr lang="en" sz="3200" dirty="0" smtClean="0"/>
              <a:t>Mini</a:t>
            </a:r>
          </a:p>
          <a:p>
            <a:pPr marL="457200" lvl="0" indent="-419100" rtl="0">
              <a:buClr>
                <a:schemeClr val="lt1"/>
              </a:buClr>
              <a:buSzPct val="166666"/>
              <a:buFont typeface="Arial"/>
              <a:buChar char="•"/>
            </a:pPr>
            <a:r>
              <a:rPr lang="en" sz="3200" dirty="0" smtClean="0"/>
              <a:t>Operating Voltage - 5V</a:t>
            </a:r>
          </a:p>
          <a:p>
            <a:pPr marL="457200" lvl="0" indent="-419100" rtl="0">
              <a:buClr>
                <a:schemeClr val="lt1"/>
              </a:buClr>
              <a:buSzPct val="166666"/>
              <a:buFont typeface="Arial"/>
              <a:buChar char="•"/>
            </a:pPr>
            <a:r>
              <a:rPr lang="en" sz="3200" dirty="0" smtClean="0"/>
              <a:t>Input Voltage - 5-12V</a:t>
            </a:r>
          </a:p>
          <a:p>
            <a:pPr marL="457200" lvl="0" indent="-419100" rtl="0">
              <a:buClr>
                <a:schemeClr val="lt1"/>
              </a:buClr>
              <a:buSzPct val="166666"/>
              <a:buFont typeface="Arial"/>
              <a:buChar char="•"/>
            </a:pPr>
            <a:r>
              <a:rPr lang="en" sz="3200" dirty="0" smtClean="0"/>
              <a:t>Atmel 328P – 16MHz</a:t>
            </a:r>
          </a:p>
          <a:p>
            <a:pPr marL="457200" indent="-419100">
              <a:buSzPct val="166666"/>
              <a:buFont typeface="Arial"/>
              <a:buChar char="•"/>
            </a:pPr>
            <a:r>
              <a:rPr lang="en" sz="3200" dirty="0" smtClean="0"/>
              <a:t>Digital I/O pins – 14 (6 can be PWM)</a:t>
            </a:r>
          </a:p>
          <a:p>
            <a:pPr marL="457200" indent="-419100">
              <a:buSzPct val="166666"/>
              <a:buFont typeface="Arial"/>
              <a:buChar char="•"/>
            </a:pPr>
            <a:r>
              <a:rPr lang="en" sz="3200" dirty="0" smtClean="0"/>
              <a:t>Pins Provide/Receive </a:t>
            </a:r>
            <a:r>
              <a:rPr lang="en" sz="3200" dirty="0"/>
              <a:t>– </a:t>
            </a:r>
            <a:r>
              <a:rPr lang="en" sz="3200" dirty="0" smtClean="0"/>
              <a:t>40mA</a:t>
            </a:r>
            <a:endParaRPr lang="en" sz="3200" dirty="0"/>
          </a:p>
        </p:txBody>
      </p:sp>
      <p:sp>
        <p:nvSpPr>
          <p:cNvPr id="236" name="Shape 236"/>
          <p:cNvSpPr/>
          <p:nvPr/>
        </p:nvSpPr>
        <p:spPr>
          <a:xfrm>
            <a:off x="6096000" y="209550"/>
            <a:ext cx="2663700" cy="3048000"/>
          </a:xfrm>
          <a:prstGeom prst="rect">
            <a:avLst/>
          </a:prstGeom>
          <a:blipFill>
            <a:blip r:embed="rId3"/>
            <a:stretch>
              <a:fillRect/>
            </a:stretch>
          </a:blipFill>
        </p:spPr>
      </p:sp>
    </p:spTree>
    <p:extLst>
      <p:ext uri="{BB962C8B-B14F-4D97-AF65-F5344CB8AC3E}">
        <p14:creationId xmlns:p14="http://schemas.microsoft.com/office/powerpoint/2010/main" val="148404986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Microcontroller (cont.)</a:t>
            </a:r>
          </a:p>
        </p:txBody>
      </p:sp>
      <p:sp>
        <p:nvSpPr>
          <p:cNvPr id="3" name="Text Placeholder 2"/>
          <p:cNvSpPr>
            <a:spLocks noGrp="1"/>
          </p:cNvSpPr>
          <p:nvPr>
            <p:ph type="body" idx="1"/>
          </p:nvPr>
        </p:nvSpPr>
        <p:spPr>
          <a:xfrm>
            <a:off x="304800" y="895350"/>
            <a:ext cx="8229600" cy="3725699"/>
          </a:xfrm>
        </p:spPr>
        <p:txBody>
          <a:bodyPr/>
          <a:lstStyle/>
          <a:p>
            <a:pPr marL="457200" indent="-419100">
              <a:buSzPct val="166666"/>
              <a:buFont typeface="Arial"/>
              <a:buChar char="•"/>
            </a:pPr>
            <a:r>
              <a:rPr lang="en" sz="2400" dirty="0"/>
              <a:t>Analog Input Pins – 8</a:t>
            </a:r>
          </a:p>
          <a:p>
            <a:pPr marL="457200" lvl="0" indent="-419100">
              <a:buSzPct val="166666"/>
              <a:buFont typeface="Arial"/>
              <a:buChar char="•"/>
            </a:pPr>
            <a:r>
              <a:rPr lang="en" sz="2400" dirty="0"/>
              <a:t>ADC - 10 bit resolution at </a:t>
            </a:r>
            <a:r>
              <a:rPr lang="en" sz="2400" dirty="0" smtClean="0"/>
              <a:t/>
            </a:r>
            <a:br>
              <a:rPr lang="en" sz="2400" dirty="0" smtClean="0"/>
            </a:br>
            <a:r>
              <a:rPr lang="en" sz="2400" dirty="0" smtClean="0"/>
              <a:t>15ksps</a:t>
            </a:r>
          </a:p>
          <a:p>
            <a:pPr marL="457200" lvl="0" indent="-419100">
              <a:buSzPct val="166666"/>
              <a:buFont typeface="Arial"/>
              <a:buChar char="•"/>
            </a:pPr>
            <a:r>
              <a:rPr lang="en" sz="2400" dirty="0" smtClean="0"/>
              <a:t>Programmed </a:t>
            </a:r>
            <a:r>
              <a:rPr lang="en" sz="2400" dirty="0"/>
              <a:t>by using a </a:t>
            </a:r>
            <a:r>
              <a:rPr lang="en" sz="2400" dirty="0" smtClean="0"/>
              <a:t/>
            </a:r>
            <a:br>
              <a:rPr lang="en" sz="2400" dirty="0" smtClean="0"/>
            </a:br>
            <a:r>
              <a:rPr lang="en" sz="2400" dirty="0" smtClean="0"/>
              <a:t>FTDI </a:t>
            </a:r>
            <a:r>
              <a:rPr lang="en" sz="2400" dirty="0"/>
              <a:t>cable</a:t>
            </a:r>
          </a:p>
          <a:p>
            <a:pPr marL="457200" lvl="0" indent="-419100">
              <a:buSzPct val="166666"/>
              <a:buFont typeface="Arial"/>
              <a:buChar char="•"/>
            </a:pPr>
            <a:r>
              <a:rPr lang="en" sz="2400" dirty="0" smtClean="0"/>
              <a:t>Coding </a:t>
            </a:r>
            <a:r>
              <a:rPr lang="en" sz="2400" dirty="0"/>
              <a:t>– C</a:t>
            </a:r>
            <a:r>
              <a:rPr lang="en" sz="2400" dirty="0" smtClean="0"/>
              <a:t>++</a:t>
            </a:r>
            <a:endParaRPr lang="en-US" sz="2400" dirty="0" smtClean="0"/>
          </a:p>
          <a:p>
            <a:pPr marL="457200" lvl="0" indent="-419100">
              <a:buSzPct val="166666"/>
              <a:buFont typeface="Arial"/>
              <a:buChar char="•"/>
            </a:pPr>
            <a:r>
              <a:rPr lang="en-US" sz="2400" dirty="0" smtClean="0"/>
              <a:t>Flash memory – 16KB</a:t>
            </a:r>
            <a:br>
              <a:rPr lang="en-US" sz="2400" dirty="0" smtClean="0"/>
            </a:br>
            <a:r>
              <a:rPr lang="en-US" sz="2400" dirty="0" smtClean="0"/>
              <a:t>(2 KB for boot loader)</a:t>
            </a:r>
          </a:p>
          <a:p>
            <a:pPr marL="457200" lvl="0" indent="-419100">
              <a:buSzPct val="166666"/>
              <a:buFont typeface="Arial"/>
              <a:buChar char="•"/>
            </a:pPr>
            <a:r>
              <a:rPr lang="en-US" sz="2400" dirty="0" smtClean="0"/>
              <a:t>SRAM – 1 </a:t>
            </a:r>
            <a:r>
              <a:rPr lang="en-US" sz="2400" dirty="0" err="1" smtClean="0"/>
              <a:t>kB</a:t>
            </a:r>
            <a:endParaRPr lang="en-US" sz="2400" dirty="0" smtClean="0"/>
          </a:p>
          <a:p>
            <a:pPr marL="457200" lvl="0" indent="-419100">
              <a:buSzPct val="166666"/>
              <a:buFont typeface="Arial"/>
              <a:buChar char="•"/>
            </a:pPr>
            <a:r>
              <a:rPr lang="en-US" sz="2400" dirty="0" smtClean="0"/>
              <a:t>EEPROM – 512 bytes</a:t>
            </a:r>
          </a:p>
        </p:txBody>
      </p:sp>
      <p:pic>
        <p:nvPicPr>
          <p:cNvPr id="4" name="Picture 2" descr="http://upload.wikimedia.org/wikipedia/commons/thumb/a/a5/Analog_digital_series.svg/220px-Analog_digital_ser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3329291" cy="4229100"/>
          </a:xfrm>
          <a:prstGeom prst="rect">
            <a:avLst/>
          </a:prstGeom>
          <a:solidFill>
            <a:schemeClr val="bg1"/>
          </a:solidFill>
        </p:spPr>
      </p:pic>
    </p:spTree>
    <p:extLst>
      <p:ext uri="{BB962C8B-B14F-4D97-AF65-F5344CB8AC3E}">
        <p14:creationId xmlns:p14="http://schemas.microsoft.com/office/powerpoint/2010/main" val="1853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(cont.)</a:t>
            </a:r>
            <a:endParaRPr lang="en-US" dirty="0"/>
          </a:p>
        </p:txBody>
      </p:sp>
      <p:sp>
        <p:nvSpPr>
          <p:cNvPr id="3" name="Text Placeholder 2"/>
          <p:cNvSpPr>
            <a:spLocks noGrp="1"/>
          </p:cNvSpPr>
          <p:nvPr>
            <p:ph type="body" idx="1"/>
          </p:nvPr>
        </p:nvSpPr>
        <p:spPr/>
        <p:txBody>
          <a:bodyPr/>
          <a:lstStyle/>
          <a:p>
            <a:pPr marL="457200" lvl="0" indent="-419100">
              <a:buSzPct val="166666"/>
              <a:buFont typeface="Arial"/>
              <a:buChar char="•"/>
            </a:pPr>
            <a:r>
              <a:rPr lang="en" dirty="0"/>
              <a:t>Open Source</a:t>
            </a:r>
          </a:p>
          <a:p>
            <a:pPr marL="457200" lvl="0" indent="-419100">
              <a:buSzPct val="166666"/>
              <a:buFont typeface="Arial"/>
              <a:buChar char="•"/>
            </a:pPr>
            <a:r>
              <a:rPr lang="en" dirty="0"/>
              <a:t>Cross-platform compatible</a:t>
            </a:r>
          </a:p>
          <a:p>
            <a:pPr marL="457200" lvl="0" indent="-419100">
              <a:buSzPct val="166666"/>
              <a:buFont typeface="Arial"/>
              <a:buChar char="•"/>
            </a:pPr>
            <a:r>
              <a:rPr lang="en" dirty="0"/>
              <a:t>Inexpensive</a:t>
            </a:r>
          </a:p>
          <a:p>
            <a:pPr marL="457200" lvl="0" indent="-419100">
              <a:buSzPct val="166666"/>
              <a:buFont typeface="Arial"/>
              <a:buChar char="•"/>
            </a:pPr>
            <a:r>
              <a:rPr lang="en" dirty="0"/>
              <a:t>Very small dimensions, 18x33mm</a:t>
            </a:r>
          </a:p>
          <a:p>
            <a:endParaRPr lang="en-US" dirty="0"/>
          </a:p>
        </p:txBody>
      </p:sp>
      <p:pic>
        <p:nvPicPr>
          <p:cNvPr id="1026" name="Picture 2" descr="https://encrypted-tbn3.gstatic.com/images?q=tbn:ANd9GcTaagaQe27pQ35ydEPEXbtXmM7rGhiW7V5BV-HNHcOUO-3aC0aN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9550"/>
            <a:ext cx="2819400" cy="25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74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Epileptic Signal Characterization</a:t>
            </a:r>
            <a:endParaRPr lang="en-US" dirty="0"/>
          </a:p>
        </p:txBody>
      </p:sp>
      <p:sp>
        <p:nvSpPr>
          <p:cNvPr id="3" name="Text Placeholder 2"/>
          <p:cNvSpPr>
            <a:spLocks noGrp="1"/>
          </p:cNvSpPr>
          <p:nvPr>
            <p:ph type="body" idx="1"/>
          </p:nvPr>
        </p:nvSpPr>
        <p:spPr>
          <a:xfrm>
            <a:off x="457200" y="1200150"/>
            <a:ext cx="4648200" cy="3505200"/>
          </a:xfrm>
        </p:spPr>
        <p:txBody>
          <a:bodyPr/>
          <a:lstStyle/>
          <a:p>
            <a:pPr marL="476250" indent="-285750">
              <a:buFont typeface="Arial" pitchFamily="34" charset="0"/>
              <a:buChar char="•"/>
            </a:pPr>
            <a:r>
              <a:rPr lang="en-US" sz="1600" dirty="0" smtClean="0"/>
              <a:t>There are many different methods of characterizing an epileptic EEG signal</a:t>
            </a:r>
          </a:p>
          <a:p>
            <a:pPr marL="476250" indent="-285750">
              <a:buFont typeface="Arial" pitchFamily="34" charset="0"/>
              <a:buChar char="•"/>
            </a:pPr>
            <a:r>
              <a:rPr lang="en-US" sz="1600" dirty="0" smtClean="0"/>
              <a:t>The frequency of the brain wave could slow down.</a:t>
            </a:r>
          </a:p>
          <a:p>
            <a:pPr marL="476250" indent="-285750">
              <a:buFont typeface="Arial" pitchFamily="34" charset="0"/>
              <a:buChar char="•"/>
            </a:pPr>
            <a:r>
              <a:rPr lang="en-US" sz="1600" dirty="0" smtClean="0"/>
              <a:t>There can be spike and sharp wave discharges when analyzing the amplitude over time.</a:t>
            </a:r>
          </a:p>
          <a:p>
            <a:pPr marL="476250" indent="-285750">
              <a:buFont typeface="Arial" pitchFamily="34" charset="0"/>
              <a:buChar char="•"/>
            </a:pPr>
            <a:r>
              <a:rPr lang="en-US" sz="1600" dirty="0" smtClean="0"/>
              <a:t>There could be a different wave patterns occurring in the left temporal lobe, but nowhere else. </a:t>
            </a:r>
          </a:p>
          <a:p>
            <a:pPr marL="476250" indent="-285750">
              <a:buFont typeface="Arial" pitchFamily="34" charset="0"/>
              <a:buChar char="•"/>
            </a:pPr>
            <a:r>
              <a:rPr lang="en-US" sz="1600" dirty="0" smtClean="0"/>
              <a:t>Large spike discharges </a:t>
            </a:r>
            <a:r>
              <a:rPr lang="en-US" sz="1600" dirty="0"/>
              <a:t>that are widely spread over both hemispheres of the </a:t>
            </a:r>
            <a:r>
              <a:rPr lang="en-US" sz="1600" dirty="0" smtClean="0"/>
              <a:t>brain at the same time</a:t>
            </a:r>
            <a:endParaRPr lang="en-US" sz="1600" dirty="0"/>
          </a:p>
        </p:txBody>
      </p:sp>
      <p:pic>
        <p:nvPicPr>
          <p:cNvPr id="1026" name="Picture 2" descr="H:\Senior Project\F13 Powerpoint\stand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09750"/>
            <a:ext cx="3733800" cy="227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59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a:ln>
            <a:solidFill>
              <a:schemeClr val="bg1"/>
            </a:solidFill>
          </a:ln>
        </p:spPr>
        <p:txBody>
          <a:bodyPr/>
          <a:lstStyle/>
          <a:p>
            <a:r>
              <a:rPr lang="en-US" sz="1400" dirty="0" smtClean="0"/>
              <a:t>Electroencephalography (EEG)- Test that measures and records electrical activity such as voltage fluctuations from ionic current flows within neurons of the brain</a:t>
            </a:r>
          </a:p>
          <a:p>
            <a:pPr marL="1047750" lvl="1" indent="-457200">
              <a:buFont typeface="Arial" panose="020B0604020202020204" pitchFamily="34" charset="0"/>
              <a:buChar char="•"/>
            </a:pPr>
            <a:r>
              <a:rPr lang="en-US" sz="1100" dirty="0" smtClean="0"/>
              <a:t>Utilizes electrodes</a:t>
            </a:r>
          </a:p>
          <a:p>
            <a:pPr marL="1047750" lvl="1" indent="-457200">
              <a:buFont typeface="Arial" panose="020B0604020202020204" pitchFamily="34" charset="0"/>
              <a:buChar char="•"/>
            </a:pPr>
            <a:r>
              <a:rPr lang="en-US" sz="1100" dirty="0" smtClean="0"/>
              <a:t>Used mainly for diagnosis of epilepsy</a:t>
            </a:r>
          </a:p>
          <a:p>
            <a:pPr marL="190500" indent="0"/>
            <a:r>
              <a:rPr lang="en-US" sz="1400" dirty="0" smtClean="0"/>
              <a:t>Epilepsy- Neurological disorder, characterized by</a:t>
            </a:r>
          </a:p>
          <a:p>
            <a:pPr marL="1047750" lvl="1" indent="-457200">
              <a:buFont typeface="Arial" panose="020B0604020202020204" pitchFamily="34" charset="0"/>
              <a:buChar char="•"/>
            </a:pPr>
            <a:r>
              <a:rPr lang="en-US" sz="1100" dirty="0" smtClean="0"/>
              <a:t>Sudden, recurrent episodes of sensory disturbance </a:t>
            </a:r>
          </a:p>
          <a:p>
            <a:pPr marL="1047750" lvl="1" indent="-457200">
              <a:buFont typeface="Arial" panose="020B0604020202020204" pitchFamily="34" charset="0"/>
              <a:buChar char="•"/>
            </a:pPr>
            <a:r>
              <a:rPr lang="en-US" sz="1100" dirty="0" smtClean="0"/>
              <a:t>Loss of consciousness or convulsions</a:t>
            </a:r>
          </a:p>
          <a:p>
            <a:pPr marL="1047750" lvl="1" indent="-457200">
              <a:buFont typeface="Arial" panose="020B0604020202020204" pitchFamily="34" charset="0"/>
              <a:buChar char="•"/>
            </a:pPr>
            <a:r>
              <a:rPr lang="en-US" sz="1100" dirty="0" smtClean="0"/>
              <a:t>Abnormal electrical activity in the brain</a:t>
            </a:r>
          </a:p>
          <a:p>
            <a:pPr marL="190500" indent="0"/>
            <a:r>
              <a:rPr lang="en-US" sz="1400" dirty="0" smtClean="0"/>
              <a:t>Affects nearly 3 million Americans</a:t>
            </a:r>
          </a:p>
          <a:p>
            <a:pPr marL="1047750" lvl="1" indent="-457200">
              <a:buFont typeface="Arial" panose="020B0604020202020204" pitchFamily="34" charset="0"/>
              <a:buChar char="•"/>
            </a:pPr>
            <a:r>
              <a:rPr lang="en-US" sz="1100" dirty="0" smtClean="0"/>
              <a:t>200,000 new cases per year</a:t>
            </a:r>
          </a:p>
          <a:p>
            <a:pPr marL="190500" indent="0"/>
            <a:r>
              <a:rPr lang="en-US" sz="1400" dirty="0" smtClean="0"/>
              <a:t>Cost upwards of $17.6 billion annually</a:t>
            </a:r>
          </a:p>
          <a:p>
            <a:pPr marL="190500" indent="0"/>
            <a:r>
              <a:rPr lang="en-US" sz="1400" dirty="0" smtClean="0"/>
              <a:t>Current treatment options</a:t>
            </a:r>
          </a:p>
          <a:p>
            <a:pPr marL="1047750" lvl="1" indent="-457200">
              <a:buFont typeface="Arial" panose="020B0604020202020204" pitchFamily="34" charset="0"/>
              <a:buChar char="•"/>
            </a:pPr>
            <a:r>
              <a:rPr lang="en-US" sz="1100" dirty="0" smtClean="0"/>
              <a:t>Drug therapy e.g. anticonvulsant drugs</a:t>
            </a:r>
          </a:p>
          <a:p>
            <a:pPr marL="1047750" lvl="1" indent="-457200">
              <a:buFont typeface="Arial" panose="020B0604020202020204" pitchFamily="34" charset="0"/>
              <a:buChar char="•"/>
            </a:pPr>
            <a:r>
              <a:rPr lang="en-US" sz="1100" dirty="0" smtClean="0"/>
              <a:t>Surgery </a:t>
            </a:r>
          </a:p>
        </p:txBody>
      </p:sp>
      <p:pic>
        <p:nvPicPr>
          <p:cNvPr id="4" name="Picture 2" descr="http://www.mayoclinic.com/images/image_popup/bn7_eeg_res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62150"/>
            <a:ext cx="3124200" cy="267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044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smtClean="0"/>
              <a:t>Epileptic Signal </a:t>
            </a:r>
            <a:r>
              <a:rPr lang="en" dirty="0"/>
              <a:t>Characterization</a:t>
            </a:r>
          </a:p>
        </p:txBody>
      </p:sp>
      <p:sp>
        <p:nvSpPr>
          <p:cNvPr id="242" name="Shape 242"/>
          <p:cNvSpPr/>
          <p:nvPr/>
        </p:nvSpPr>
        <p:spPr>
          <a:xfrm>
            <a:off x="704849" y="3181350"/>
            <a:ext cx="2518099" cy="1296774"/>
          </a:xfrm>
          <a:prstGeom prst="rect">
            <a:avLst/>
          </a:prstGeom>
          <a:blipFill>
            <a:blip r:embed="rId3"/>
            <a:stretch>
              <a:fillRect/>
            </a:stretch>
          </a:blipFill>
          <a:ln>
            <a:noFill/>
          </a:ln>
        </p:spPr>
      </p:sp>
      <p:sp>
        <p:nvSpPr>
          <p:cNvPr id="243" name="Shape 243"/>
          <p:cNvSpPr txBox="1"/>
          <p:nvPr/>
        </p:nvSpPr>
        <p:spPr>
          <a:xfrm>
            <a:off x="454850" y="1352550"/>
            <a:ext cx="3174600" cy="1670875"/>
          </a:xfrm>
          <a:prstGeom prst="rect">
            <a:avLst/>
          </a:prstGeom>
          <a:solidFill>
            <a:srgbClr val="D9D9D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1200" dirty="0"/>
              <a:t>Using the FFT (Fast Fourier Transform) we will be able to characterize any signal as either epileptic, non-epileptic, or non-determinant. </a:t>
            </a:r>
          </a:p>
          <a:p>
            <a:pPr lvl="0" rtl="0">
              <a:buNone/>
            </a:pPr>
            <a:r>
              <a:rPr lang="en" sz="1200" dirty="0"/>
              <a:t>This is due to the 5Hz spike lasting longer than 5-10 seconds. This is what we will use to characterize seizure like signals </a:t>
            </a:r>
          </a:p>
          <a:p>
            <a:endParaRPr lang="en" dirty="0"/>
          </a:p>
        </p:txBody>
      </p:sp>
      <p:sp>
        <p:nvSpPr>
          <p:cNvPr id="244" name="Shape 244"/>
          <p:cNvSpPr/>
          <p:nvPr/>
        </p:nvSpPr>
        <p:spPr>
          <a:xfrm>
            <a:off x="4495800" y="3284374"/>
            <a:ext cx="3581400" cy="1412513"/>
          </a:xfrm>
          <a:prstGeom prst="rect">
            <a:avLst/>
          </a:prstGeom>
          <a:blipFill>
            <a:blip r:embed="rId4"/>
            <a:stretch>
              <a:fillRect/>
            </a:stretch>
          </a:blipFill>
        </p:spPr>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352550"/>
            <a:ext cx="3581400" cy="140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6286500" y="2794825"/>
            <a:ext cx="0" cy="45720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52663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Epileptic Signal Characterization </a:t>
            </a:r>
            <a:endParaRPr lang="en-US" dirty="0"/>
          </a:p>
        </p:txBody>
      </p:sp>
      <p:pic>
        <p:nvPicPr>
          <p:cNvPr id="3074" name="Picture 2" descr="H:\Senior Project\F13 Powerpoint\epilepticE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0151"/>
            <a:ext cx="3657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Senior Project\F13 Powerpoint\Non-epilepticE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48025"/>
            <a:ext cx="36576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Senior Project\F13 Powerpoint\Non-epilepticF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48024"/>
            <a:ext cx="3656586" cy="16763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Senior Project\F13 Powerpoint\epilepticFF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00151"/>
            <a:ext cx="36576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267200" y="2152651"/>
            <a:ext cx="609600"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4086224"/>
            <a:ext cx="533400"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680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Amplifier and Filter Circuit</a:t>
            </a:r>
          </a:p>
        </p:txBody>
      </p:sp>
      <p:sp>
        <p:nvSpPr>
          <p:cNvPr id="251" name="Shape 251"/>
          <p:cNvSpPr/>
          <p:nvPr/>
        </p:nvSpPr>
        <p:spPr>
          <a:xfrm>
            <a:off x="1179713" y="1082428"/>
            <a:ext cx="6784574" cy="2436424"/>
          </a:xfrm>
          <a:prstGeom prst="rect">
            <a:avLst/>
          </a:prstGeom>
          <a:blipFill>
            <a:blip r:embed="rId3"/>
            <a:stretch>
              <a:fillRect/>
            </a:stretch>
          </a:blipFill>
        </p:spPr>
      </p:sp>
      <p:sp>
        <p:nvSpPr>
          <p:cNvPr id="252" name="Shape 252"/>
          <p:cNvSpPr txBox="1"/>
          <p:nvPr/>
        </p:nvSpPr>
        <p:spPr>
          <a:xfrm>
            <a:off x="1198763" y="3611702"/>
            <a:ext cx="2737799" cy="1169850"/>
          </a:xfrm>
          <a:prstGeom prst="rect">
            <a:avLst/>
          </a:prstGeom>
          <a:solidFill>
            <a:srgbClr val="D9D9D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u="sng" dirty="0"/>
              <a:t>Bio Amplifier</a:t>
            </a:r>
          </a:p>
          <a:p>
            <a:pPr lvl="0" rtl="0">
              <a:buNone/>
            </a:pPr>
            <a:r>
              <a:rPr lang="en" sz="1200" dirty="0"/>
              <a:t>Circuit will perform voltage shifting to avoid any negative numbers when the microprocessor is doing A/D conversion. </a:t>
            </a:r>
          </a:p>
          <a:p>
            <a:endParaRPr lang="en" sz="1200" dirty="0"/>
          </a:p>
        </p:txBody>
      </p:sp>
      <p:sp>
        <p:nvSpPr>
          <p:cNvPr id="253" name="Shape 253"/>
          <p:cNvSpPr txBox="1"/>
          <p:nvPr/>
        </p:nvSpPr>
        <p:spPr>
          <a:xfrm>
            <a:off x="4876800" y="3611701"/>
            <a:ext cx="2975400" cy="1169851"/>
          </a:xfrm>
          <a:prstGeom prst="rect">
            <a:avLst/>
          </a:prstGeom>
          <a:solidFill>
            <a:srgbClr val="CCCCCC"/>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u="sng" dirty="0"/>
              <a:t>Active Low Pass Filter</a:t>
            </a:r>
          </a:p>
          <a:p>
            <a:pPr lvl="0" rtl="0">
              <a:buNone/>
            </a:pPr>
            <a:r>
              <a:rPr lang="en" sz="1200" dirty="0"/>
              <a:t>Circuit will perform low pass filtering to block any high frequencies from interfering with the EEG recording. </a:t>
            </a:r>
          </a:p>
          <a:p>
            <a:pPr>
              <a:buNone/>
            </a:pPr>
            <a:r>
              <a:rPr lang="en" dirty="0"/>
              <a:t> </a:t>
            </a:r>
          </a:p>
        </p:txBody>
      </p:sp>
    </p:spTree>
    <p:extLst>
      <p:ext uri="{BB962C8B-B14F-4D97-AF65-F5344CB8AC3E}">
        <p14:creationId xmlns:p14="http://schemas.microsoft.com/office/powerpoint/2010/main" val="4273276174"/>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a:t>Bluetooth Module and Battery </a:t>
            </a:r>
          </a:p>
        </p:txBody>
      </p:sp>
      <p:sp>
        <p:nvSpPr>
          <p:cNvPr id="259" name="Shape 259"/>
          <p:cNvSpPr/>
          <p:nvPr/>
        </p:nvSpPr>
        <p:spPr>
          <a:xfrm>
            <a:off x="519225" y="1220028"/>
            <a:ext cx="2405849" cy="1755974"/>
          </a:xfrm>
          <a:prstGeom prst="rect">
            <a:avLst/>
          </a:prstGeom>
          <a:blipFill>
            <a:blip r:embed="rId3"/>
            <a:stretch>
              <a:fillRect/>
            </a:stretch>
          </a:blipFill>
          <a:ln>
            <a:noFill/>
          </a:ln>
        </p:spPr>
      </p:sp>
      <p:sp>
        <p:nvSpPr>
          <p:cNvPr id="260" name="Shape 260"/>
          <p:cNvSpPr/>
          <p:nvPr/>
        </p:nvSpPr>
        <p:spPr>
          <a:xfrm>
            <a:off x="3703225" y="1220028"/>
            <a:ext cx="1737550" cy="1755974"/>
          </a:xfrm>
          <a:prstGeom prst="rect">
            <a:avLst/>
          </a:prstGeom>
          <a:blipFill>
            <a:blip r:embed="rId4"/>
            <a:stretch>
              <a:fillRect/>
            </a:stretch>
          </a:blipFill>
          <a:ln>
            <a:noFill/>
          </a:ln>
        </p:spPr>
      </p:sp>
      <p:sp>
        <p:nvSpPr>
          <p:cNvPr id="261" name="Shape 261"/>
          <p:cNvSpPr/>
          <p:nvPr/>
        </p:nvSpPr>
        <p:spPr>
          <a:xfrm>
            <a:off x="6569175" y="1200150"/>
            <a:ext cx="1905000" cy="1755974"/>
          </a:xfrm>
          <a:prstGeom prst="rect">
            <a:avLst/>
          </a:prstGeom>
          <a:blipFill>
            <a:blip r:embed="rId5"/>
            <a:stretch>
              <a:fillRect/>
            </a:stretch>
          </a:blipFill>
          <a:ln>
            <a:noFill/>
          </a:ln>
        </p:spPr>
      </p:sp>
      <p:sp>
        <p:nvSpPr>
          <p:cNvPr id="262" name="Shape 262"/>
          <p:cNvSpPr txBox="1"/>
          <p:nvPr/>
        </p:nvSpPr>
        <p:spPr>
          <a:xfrm>
            <a:off x="447675" y="3132653"/>
            <a:ext cx="2453700" cy="1631473"/>
          </a:xfrm>
          <a:prstGeom prst="rect">
            <a:avLst/>
          </a:prstGeom>
          <a:solidFill>
            <a:srgbClr val="CCCCCC"/>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30000"/>
              </a:lnSpc>
              <a:spcAft>
                <a:spcPts val="600"/>
              </a:spcAft>
              <a:buClr>
                <a:schemeClr val="dk1"/>
              </a:buClr>
              <a:buSzPct val="100000"/>
              <a:buFont typeface="Arial"/>
              <a:buNone/>
            </a:pPr>
            <a:r>
              <a:rPr lang="en" sz="1100" u="sng" dirty="0">
                <a:solidFill>
                  <a:schemeClr val="tx1"/>
                </a:solidFill>
              </a:rPr>
              <a:t>Arduino Wireless Bluetooth Module</a:t>
            </a:r>
          </a:p>
          <a:p>
            <a:pPr lvl="0" rtl="0">
              <a:buNone/>
            </a:pPr>
            <a:r>
              <a:rPr lang="en" sz="1100" dirty="0">
                <a:solidFill>
                  <a:schemeClr val="tx1"/>
                </a:solidFill>
              </a:rPr>
              <a:t>Sends all digital information to the android application</a:t>
            </a:r>
          </a:p>
          <a:p>
            <a:endParaRPr lang="en" sz="1100" dirty="0">
              <a:solidFill>
                <a:schemeClr val="tx1"/>
              </a:solidFill>
            </a:endParaRPr>
          </a:p>
          <a:p>
            <a:pPr lvl="0" rtl="0">
              <a:buNone/>
            </a:pPr>
            <a:r>
              <a:rPr lang="en" sz="1100" dirty="0">
                <a:solidFill>
                  <a:schemeClr val="tx1"/>
                </a:solidFill>
              </a:rPr>
              <a:t>35mA connecting 8mA paired</a:t>
            </a:r>
          </a:p>
        </p:txBody>
      </p:sp>
      <p:sp>
        <p:nvSpPr>
          <p:cNvPr id="263" name="Shape 263"/>
          <p:cNvSpPr txBox="1"/>
          <p:nvPr/>
        </p:nvSpPr>
        <p:spPr>
          <a:xfrm>
            <a:off x="3345150" y="3132653"/>
            <a:ext cx="2453700" cy="1631473"/>
          </a:xfrm>
          <a:prstGeom prst="rect">
            <a:avLst/>
          </a:prstGeom>
          <a:solidFill>
            <a:srgbClr val="CCCCCC"/>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30000"/>
              </a:lnSpc>
              <a:spcAft>
                <a:spcPts val="600"/>
              </a:spcAft>
              <a:buNone/>
            </a:pPr>
            <a:r>
              <a:rPr lang="en" sz="1100" u="sng" dirty="0">
                <a:solidFill>
                  <a:schemeClr val="tx1"/>
                </a:solidFill>
              </a:rPr>
              <a:t>Polymer Lithium Ion Battery</a:t>
            </a:r>
          </a:p>
          <a:p>
            <a:pPr lvl="0" rtl="0">
              <a:lnSpc>
                <a:spcPct val="130000"/>
              </a:lnSpc>
              <a:spcAft>
                <a:spcPts val="600"/>
              </a:spcAft>
              <a:buNone/>
            </a:pPr>
            <a:r>
              <a:rPr lang="en" sz="1100" dirty="0">
                <a:solidFill>
                  <a:schemeClr val="tx1"/>
                </a:solidFill>
              </a:rPr>
              <a:t>Powers the arduino board,circuit,and  bluetooth module </a:t>
            </a:r>
          </a:p>
          <a:p>
            <a:pPr lvl="0" rtl="0">
              <a:lnSpc>
                <a:spcPct val="130000"/>
              </a:lnSpc>
              <a:spcAft>
                <a:spcPts val="600"/>
              </a:spcAft>
              <a:buNone/>
            </a:pPr>
            <a:r>
              <a:rPr lang="en" sz="1100" dirty="0">
                <a:solidFill>
                  <a:schemeClr val="tx1"/>
                </a:solidFill>
              </a:rPr>
              <a:t>850mAh 3.7V </a:t>
            </a:r>
          </a:p>
          <a:p>
            <a:pPr lvl="0" rtl="0">
              <a:lnSpc>
                <a:spcPct val="130000"/>
              </a:lnSpc>
              <a:spcAft>
                <a:spcPts val="600"/>
              </a:spcAft>
              <a:buNone/>
            </a:pPr>
            <a:r>
              <a:rPr lang="en" sz="1100" dirty="0">
                <a:solidFill>
                  <a:schemeClr val="tx1"/>
                </a:solidFill>
              </a:rPr>
              <a:t>Place 2 in series to achieve 7.4V in order to power arduino </a:t>
            </a:r>
          </a:p>
          <a:p>
            <a:endParaRPr lang="en" sz="1100" dirty="0">
              <a:solidFill>
                <a:srgbClr val="333333"/>
              </a:solidFill>
            </a:endParaRPr>
          </a:p>
        </p:txBody>
      </p:sp>
      <p:sp>
        <p:nvSpPr>
          <p:cNvPr id="264" name="Shape 264"/>
          <p:cNvSpPr txBox="1"/>
          <p:nvPr/>
        </p:nvSpPr>
        <p:spPr>
          <a:xfrm>
            <a:off x="6294825" y="3092896"/>
            <a:ext cx="2453700" cy="1631399"/>
          </a:xfrm>
          <a:prstGeom prst="rect">
            <a:avLst/>
          </a:prstGeom>
          <a:solidFill>
            <a:srgbClr val="CCCCCC"/>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30000"/>
              </a:lnSpc>
              <a:spcAft>
                <a:spcPts val="600"/>
              </a:spcAft>
              <a:buNone/>
            </a:pPr>
            <a:r>
              <a:rPr lang="en" sz="1100" u="sng" dirty="0">
                <a:solidFill>
                  <a:schemeClr val="tx1"/>
                </a:solidFill>
              </a:rPr>
              <a:t>LiPo Charger Basic</a:t>
            </a:r>
          </a:p>
          <a:p>
            <a:pPr lvl="0" rtl="0">
              <a:lnSpc>
                <a:spcPct val="130000"/>
              </a:lnSpc>
              <a:spcAft>
                <a:spcPts val="600"/>
              </a:spcAft>
              <a:buNone/>
            </a:pPr>
            <a:r>
              <a:rPr lang="en" sz="1100" dirty="0">
                <a:solidFill>
                  <a:schemeClr val="tx1"/>
                </a:solidFill>
              </a:rPr>
              <a:t>Charges the battery after completion </a:t>
            </a:r>
          </a:p>
          <a:p>
            <a:pPr lvl="0" rtl="0">
              <a:lnSpc>
                <a:spcPct val="130000"/>
              </a:lnSpc>
              <a:spcAft>
                <a:spcPts val="600"/>
              </a:spcAft>
              <a:buNone/>
            </a:pPr>
            <a:r>
              <a:rPr lang="en" sz="1100" dirty="0">
                <a:solidFill>
                  <a:schemeClr val="tx1"/>
                </a:solidFill>
              </a:rPr>
              <a:t>Contains status LED and micro-usb connector</a:t>
            </a:r>
          </a:p>
          <a:p>
            <a:pPr lvl="0" rtl="0">
              <a:lnSpc>
                <a:spcPct val="130000"/>
              </a:lnSpc>
              <a:spcAft>
                <a:spcPts val="600"/>
              </a:spcAft>
              <a:buNone/>
            </a:pPr>
            <a:r>
              <a:rPr lang="en" sz="1100" dirty="0">
                <a:solidFill>
                  <a:schemeClr val="tx1"/>
                </a:solidFill>
              </a:rPr>
              <a:t>Charges 500mAh. Takes 1 ½ hours to charge </a:t>
            </a:r>
          </a:p>
          <a:p>
            <a:endParaRPr lang="en" sz="1100" dirty="0">
              <a:solidFill>
                <a:srgbClr val="333333"/>
              </a:solidFill>
            </a:endParaRPr>
          </a:p>
        </p:txBody>
      </p:sp>
    </p:spTree>
    <p:extLst>
      <p:ext uri="{BB962C8B-B14F-4D97-AF65-F5344CB8AC3E}">
        <p14:creationId xmlns:p14="http://schemas.microsoft.com/office/powerpoint/2010/main" val="257504408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a:t>Android </a:t>
            </a:r>
            <a:r>
              <a:rPr lang="en" dirty="0" smtClean="0"/>
              <a:t>Device</a:t>
            </a:r>
            <a:endParaRPr lang="en" dirty="0"/>
          </a:p>
        </p:txBody>
      </p:sp>
      <p:sp>
        <p:nvSpPr>
          <p:cNvPr id="270" name="Shape 2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dirty="0"/>
              <a:t>2013 Nexus 7</a:t>
            </a:r>
          </a:p>
          <a:p>
            <a:pPr marL="457200" lvl="0" indent="-419100" rtl="0">
              <a:buClr>
                <a:schemeClr val="lt1"/>
              </a:buClr>
              <a:buSzPct val="166666"/>
              <a:buFont typeface="Arial"/>
              <a:buChar char="•"/>
            </a:pPr>
            <a:r>
              <a:rPr lang="en" dirty="0"/>
              <a:t>Android 4.4 (KitKat</a:t>
            </a:r>
            <a:r>
              <a:rPr lang="en" dirty="0" smtClean="0"/>
              <a:t>)</a:t>
            </a:r>
          </a:p>
          <a:p>
            <a:pPr marL="457200" lvl="0" indent="-419100" rtl="0">
              <a:buClr>
                <a:schemeClr val="lt1"/>
              </a:buClr>
              <a:buSzPct val="166666"/>
              <a:buFont typeface="Arial"/>
              <a:buChar char="•"/>
            </a:pPr>
            <a:r>
              <a:rPr lang="en" dirty="0" smtClean="0"/>
              <a:t>Android vs Apple</a:t>
            </a:r>
            <a:endParaRPr lang="en" dirty="0"/>
          </a:p>
          <a:p>
            <a:pPr marL="457200" lvl="0" indent="-419100" rtl="0">
              <a:buClr>
                <a:schemeClr val="lt1"/>
              </a:buClr>
              <a:buSzPct val="166666"/>
              <a:buFont typeface="Arial"/>
              <a:buChar char="•"/>
            </a:pPr>
            <a:r>
              <a:rPr lang="en" dirty="0" smtClean="0"/>
              <a:t>Tablet vs Mobile Phone</a:t>
            </a:r>
            <a:endParaRPr lang="en" dirty="0"/>
          </a:p>
        </p:txBody>
      </p:sp>
      <p:sp>
        <p:nvSpPr>
          <p:cNvPr id="271" name="Shape 271"/>
          <p:cNvSpPr/>
          <p:nvPr/>
        </p:nvSpPr>
        <p:spPr>
          <a:xfrm>
            <a:off x="5414200" y="260475"/>
            <a:ext cx="3272599" cy="2769900"/>
          </a:xfrm>
          <a:prstGeom prst="rect">
            <a:avLst/>
          </a:prstGeom>
          <a:blipFill>
            <a:blip r:embed="rId3"/>
            <a:stretch>
              <a:fillRect/>
            </a:stretch>
          </a:blipFill>
        </p:spPr>
      </p:sp>
      <p:sp>
        <p:nvSpPr>
          <p:cNvPr id="272" name="Shape 272"/>
          <p:cNvSpPr/>
          <p:nvPr/>
        </p:nvSpPr>
        <p:spPr>
          <a:xfrm>
            <a:off x="5838500" y="3030375"/>
            <a:ext cx="2419350" cy="1895475"/>
          </a:xfrm>
          <a:prstGeom prst="rect">
            <a:avLst/>
          </a:prstGeom>
          <a:blipFill>
            <a:blip r:embed="rId4"/>
            <a:stretch>
              <a:fillRect/>
            </a:stretch>
          </a:blipFill>
        </p:spPr>
      </p:sp>
    </p:spTree>
    <p:extLst>
      <p:ext uri="{BB962C8B-B14F-4D97-AF65-F5344CB8AC3E}">
        <p14:creationId xmlns:p14="http://schemas.microsoft.com/office/powerpoint/2010/main" val="2958569261"/>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Application</a:t>
            </a:r>
            <a:endParaRPr lang="en-US" dirty="0"/>
          </a:p>
        </p:txBody>
      </p:sp>
      <p:sp>
        <p:nvSpPr>
          <p:cNvPr id="3" name="Text Placeholder 2"/>
          <p:cNvSpPr>
            <a:spLocks noGrp="1"/>
          </p:cNvSpPr>
          <p:nvPr>
            <p:ph type="body" idx="1"/>
          </p:nvPr>
        </p:nvSpPr>
        <p:spPr/>
        <p:txBody>
          <a:bodyPr/>
          <a:lstStyle/>
          <a:p>
            <a:pPr marL="457200" indent="-419100">
              <a:buSzPct val="166666"/>
              <a:buFont typeface="Arial"/>
              <a:buChar char="•"/>
            </a:pPr>
            <a:r>
              <a:rPr lang="en" dirty="0"/>
              <a:t>Development </a:t>
            </a:r>
            <a:r>
              <a:rPr lang="en" dirty="0" smtClean="0"/>
              <a:t>– Eclipse</a:t>
            </a:r>
          </a:p>
          <a:p>
            <a:pPr marL="457200" indent="-419100">
              <a:buSzPct val="166666"/>
              <a:buFont typeface="Arial"/>
              <a:buChar char="•"/>
            </a:pPr>
            <a:r>
              <a:rPr lang="en" dirty="0" smtClean="0"/>
              <a:t>Built in Android SDK</a:t>
            </a:r>
            <a:endParaRPr lang="en" dirty="0"/>
          </a:p>
          <a:p>
            <a:pPr marL="457200" lvl="0" indent="-419100">
              <a:buSzPct val="166666"/>
              <a:buFont typeface="Arial"/>
              <a:buChar char="•"/>
            </a:pPr>
            <a:r>
              <a:rPr lang="en" dirty="0"/>
              <a:t>Coding </a:t>
            </a:r>
            <a:r>
              <a:rPr lang="en" dirty="0" smtClean="0"/>
              <a:t>– Java</a:t>
            </a:r>
          </a:p>
          <a:p>
            <a:pPr marL="457200" lvl="0" indent="-419100">
              <a:buSzPct val="166666"/>
              <a:buFont typeface="Arial"/>
              <a:buChar char="•"/>
            </a:pPr>
            <a:r>
              <a:rPr lang="en" dirty="0" smtClean="0"/>
              <a:t>Emulator</a:t>
            </a:r>
          </a:p>
          <a:p>
            <a:pPr marL="457200" lvl="0" indent="-419100">
              <a:buSzPct val="166666"/>
              <a:buFont typeface="Arial"/>
              <a:buChar char="•"/>
            </a:pPr>
            <a:r>
              <a:rPr lang="en" dirty="0" smtClean="0"/>
              <a:t>Alarm system</a:t>
            </a:r>
          </a:p>
          <a:p>
            <a:pPr marL="457200" lvl="0" indent="-419100">
              <a:buSzPct val="166666"/>
              <a:buFont typeface="Arial"/>
              <a:buChar char="•"/>
            </a:pPr>
            <a:r>
              <a:rPr lang="en" dirty="0" smtClean="0"/>
              <a:t>Data stored on internal</a:t>
            </a:r>
            <a:br>
              <a:rPr lang="en" dirty="0" smtClean="0"/>
            </a:br>
            <a:r>
              <a:rPr lang="en" dirty="0" smtClean="0"/>
              <a:t>Memory</a:t>
            </a:r>
            <a:endParaRPr lang="en" dirty="0"/>
          </a:p>
          <a:p>
            <a:pPr marL="647700" indent="-457200">
              <a:buFont typeface="Arial" panose="020B0604020202020204" pitchFamily="34" charset="0"/>
              <a:buChar char="•"/>
            </a:pPr>
            <a:endParaRPr lang="en-US" dirty="0"/>
          </a:p>
        </p:txBody>
      </p:sp>
      <p:pic>
        <p:nvPicPr>
          <p:cNvPr id="1026" name="Picture 2" descr="http://d3i5bpxkxvwmz.cloudfront.net/resized/images/remote/http_s.eeweb.com/articles/2013/01/15/Oscilloscope-Applications-for-Android-1358267837_512_288_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9550"/>
            <a:ext cx="4072468" cy="2290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XFVR75NiMU066rzuPXbtYa9ivOhS3QYZnuiriGDK-f0dSOkDFFvIEPE_PlQDSGT7zrl62Dcb2tqBNlDVZoGFMZeq_qnILcgzl36fSqUQekqZSTPBTFTqL1oLI2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76194"/>
            <a:ext cx="3048000" cy="294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16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Design Overview</a:t>
            </a:r>
          </a:p>
        </p:txBody>
      </p:sp>
      <p:pic>
        <p:nvPicPr>
          <p:cNvPr id="4" name="Picture 3"/>
          <p:cNvPicPr>
            <a:picLocks noChangeAspect="1"/>
          </p:cNvPicPr>
          <p:nvPr/>
        </p:nvPicPr>
        <p:blipFill>
          <a:blip r:embed="rId3"/>
          <a:stretch>
            <a:fillRect/>
          </a:stretch>
        </p:blipFill>
        <p:spPr>
          <a:xfrm>
            <a:off x="852845" y="1711281"/>
            <a:ext cx="7438310" cy="3333750"/>
          </a:xfrm>
          <a:prstGeom prst="rect">
            <a:avLst/>
          </a:prstGeom>
        </p:spPr>
      </p:pic>
      <p:sp>
        <p:nvSpPr>
          <p:cNvPr id="5" name="TextBox 4"/>
          <p:cNvSpPr txBox="1"/>
          <p:nvPr/>
        </p:nvSpPr>
        <p:spPr>
          <a:xfrm>
            <a:off x="915175" y="1425773"/>
            <a:ext cx="1142225" cy="307777"/>
          </a:xfrm>
          <a:prstGeom prst="rect">
            <a:avLst/>
          </a:prstGeom>
          <a:noFill/>
        </p:spPr>
        <p:txBody>
          <a:bodyPr wrap="square" rtlCol="0">
            <a:spAutoFit/>
          </a:bodyPr>
          <a:lstStyle/>
          <a:p>
            <a:r>
              <a:rPr lang="en-US" dirty="0" smtClean="0">
                <a:solidFill>
                  <a:schemeClr val="tx2">
                    <a:lumMod val="20000"/>
                    <a:lumOff val="80000"/>
                  </a:schemeClr>
                </a:solidFill>
              </a:rPr>
              <a:t>Electrodes</a:t>
            </a:r>
            <a:endParaRPr lang="en-US" dirty="0">
              <a:solidFill>
                <a:schemeClr val="tx2">
                  <a:lumMod val="20000"/>
                  <a:lumOff val="80000"/>
                </a:schemeClr>
              </a:solidFill>
            </a:endParaRPr>
          </a:p>
        </p:txBody>
      </p:sp>
      <p:sp>
        <p:nvSpPr>
          <p:cNvPr id="6" name="TextBox 5"/>
          <p:cNvSpPr txBox="1"/>
          <p:nvPr/>
        </p:nvSpPr>
        <p:spPr>
          <a:xfrm>
            <a:off x="2362200" y="1425773"/>
            <a:ext cx="1981200" cy="307777"/>
          </a:xfrm>
          <a:prstGeom prst="rect">
            <a:avLst/>
          </a:prstGeom>
          <a:noFill/>
        </p:spPr>
        <p:txBody>
          <a:bodyPr wrap="square" rtlCol="0">
            <a:spAutoFit/>
          </a:bodyPr>
          <a:lstStyle/>
          <a:p>
            <a:r>
              <a:rPr lang="en-US" dirty="0" smtClean="0">
                <a:solidFill>
                  <a:schemeClr val="tx2">
                    <a:lumMod val="20000"/>
                    <a:lumOff val="80000"/>
                  </a:schemeClr>
                </a:solidFill>
              </a:rPr>
              <a:t>Isolation Amplifiers</a:t>
            </a:r>
            <a:endParaRPr lang="en-US" dirty="0">
              <a:solidFill>
                <a:schemeClr val="tx2">
                  <a:lumMod val="20000"/>
                  <a:lumOff val="80000"/>
                </a:schemeClr>
              </a:solidFill>
            </a:endParaRPr>
          </a:p>
        </p:txBody>
      </p:sp>
      <p:sp>
        <p:nvSpPr>
          <p:cNvPr id="7" name="TextBox 6"/>
          <p:cNvSpPr txBox="1"/>
          <p:nvPr/>
        </p:nvSpPr>
        <p:spPr>
          <a:xfrm>
            <a:off x="4114800" y="1422554"/>
            <a:ext cx="1752600" cy="307777"/>
          </a:xfrm>
          <a:prstGeom prst="rect">
            <a:avLst/>
          </a:prstGeom>
          <a:noFill/>
        </p:spPr>
        <p:txBody>
          <a:bodyPr wrap="square" rtlCol="0">
            <a:spAutoFit/>
          </a:bodyPr>
          <a:lstStyle/>
          <a:p>
            <a:r>
              <a:rPr lang="en-US" dirty="0" smtClean="0">
                <a:solidFill>
                  <a:schemeClr val="tx2">
                    <a:lumMod val="20000"/>
                    <a:lumOff val="80000"/>
                  </a:schemeClr>
                </a:solidFill>
              </a:rPr>
              <a:t>Microcontroller</a:t>
            </a:r>
            <a:endParaRPr lang="en-US" dirty="0">
              <a:solidFill>
                <a:schemeClr val="tx2">
                  <a:lumMod val="20000"/>
                  <a:lumOff val="80000"/>
                </a:schemeClr>
              </a:solidFill>
            </a:endParaRPr>
          </a:p>
        </p:txBody>
      </p:sp>
      <p:sp>
        <p:nvSpPr>
          <p:cNvPr id="8" name="TextBox 7"/>
          <p:cNvSpPr txBox="1"/>
          <p:nvPr/>
        </p:nvSpPr>
        <p:spPr>
          <a:xfrm>
            <a:off x="5531962" y="1422554"/>
            <a:ext cx="3048000" cy="307777"/>
          </a:xfrm>
          <a:prstGeom prst="rect">
            <a:avLst/>
          </a:prstGeom>
          <a:noFill/>
        </p:spPr>
        <p:txBody>
          <a:bodyPr wrap="square" rtlCol="0">
            <a:spAutoFit/>
          </a:bodyPr>
          <a:lstStyle/>
          <a:p>
            <a:r>
              <a:rPr lang="en-US" dirty="0" smtClean="0">
                <a:solidFill>
                  <a:schemeClr val="tx2">
                    <a:lumMod val="20000"/>
                    <a:lumOff val="80000"/>
                  </a:schemeClr>
                </a:solidFill>
              </a:rPr>
              <a:t>Battery and Signal Communication</a:t>
            </a:r>
            <a:endParaRPr lang="en-US" dirty="0">
              <a:solidFill>
                <a:schemeClr val="tx2">
                  <a:lumMod val="20000"/>
                  <a:lumOff val="80000"/>
                </a:schemeClr>
              </a:solidFill>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Budget</a:t>
            </a:r>
          </a:p>
        </p:txBody>
      </p:sp>
      <p:sp>
        <p:nvSpPr>
          <p:cNvPr id="284" name="Shape 284"/>
          <p:cNvSpPr/>
          <p:nvPr/>
        </p:nvSpPr>
        <p:spPr>
          <a:xfrm>
            <a:off x="2629250" y="742950"/>
            <a:ext cx="3885499" cy="41148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smtClean="0"/>
              <a:t>Goals for Spring Semester</a:t>
            </a:r>
            <a:endParaRPr lang="en" dirty="0"/>
          </a:p>
        </p:txBody>
      </p:sp>
      <p:sp>
        <p:nvSpPr>
          <p:cNvPr id="2" name="TextBox 1"/>
          <p:cNvSpPr txBox="1"/>
          <p:nvPr/>
        </p:nvSpPr>
        <p:spPr>
          <a:xfrm>
            <a:off x="533400" y="1123950"/>
            <a:ext cx="8077200" cy="138499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lumMod val="20000"/>
                    <a:lumOff val="80000"/>
                  </a:schemeClr>
                </a:solidFill>
              </a:rPr>
              <a:t>3D print headset</a:t>
            </a:r>
          </a:p>
          <a:p>
            <a:pPr marL="285750" indent="-285750">
              <a:buFont typeface="Arial" panose="020B0604020202020204" pitchFamily="34" charset="0"/>
              <a:buChar char="•"/>
            </a:pPr>
            <a:r>
              <a:rPr lang="en-US" dirty="0" smtClean="0">
                <a:solidFill>
                  <a:schemeClr val="tx2">
                    <a:lumMod val="20000"/>
                    <a:lumOff val="80000"/>
                  </a:schemeClr>
                </a:solidFill>
              </a:rPr>
              <a:t>Complete full assembly</a:t>
            </a:r>
          </a:p>
          <a:p>
            <a:pPr marL="285750" indent="-285750">
              <a:buFont typeface="Arial" panose="020B0604020202020204" pitchFamily="34" charset="0"/>
              <a:buChar char="•"/>
            </a:pPr>
            <a:r>
              <a:rPr lang="en-US" dirty="0" smtClean="0">
                <a:solidFill>
                  <a:schemeClr val="tx2">
                    <a:lumMod val="20000"/>
                    <a:lumOff val="80000"/>
                  </a:schemeClr>
                </a:solidFill>
              </a:rPr>
              <a:t>Methods for electrode placement</a:t>
            </a:r>
          </a:p>
          <a:p>
            <a:pPr marL="285750" indent="-285750">
              <a:buFont typeface="Arial" panose="020B0604020202020204" pitchFamily="34" charset="0"/>
              <a:buChar char="•"/>
            </a:pPr>
            <a:r>
              <a:rPr lang="en" dirty="0" smtClean="0">
                <a:solidFill>
                  <a:schemeClr val="tx2">
                    <a:lumMod val="20000"/>
                    <a:lumOff val="80000"/>
                  </a:schemeClr>
                </a:solidFill>
              </a:rPr>
              <a:t>Create circuit and casing</a:t>
            </a:r>
          </a:p>
          <a:p>
            <a:pPr marL="285750" indent="-285750">
              <a:buFont typeface="Arial" panose="020B0604020202020204" pitchFamily="34" charset="0"/>
              <a:buChar char="•"/>
            </a:pPr>
            <a:r>
              <a:rPr lang="en" dirty="0" smtClean="0">
                <a:solidFill>
                  <a:schemeClr val="tx2">
                    <a:lumMod val="20000"/>
                    <a:lumOff val="80000"/>
                  </a:schemeClr>
                </a:solidFill>
              </a:rPr>
              <a:t>Develop Android application </a:t>
            </a:r>
          </a:p>
          <a:p>
            <a:pPr marL="285750" indent="-285750">
              <a:buFont typeface="Arial" panose="020B0604020202020204" pitchFamily="34" charset="0"/>
              <a:buChar char="•"/>
            </a:pPr>
            <a:r>
              <a:rPr lang="en-US" dirty="0" smtClean="0">
                <a:solidFill>
                  <a:schemeClr val="tx2">
                    <a:lumMod val="20000"/>
                    <a:lumOff val="80000"/>
                  </a:schemeClr>
                </a:solidFill>
              </a:rPr>
              <a:t>Testing for proper, comfortable fit and function</a:t>
            </a:r>
            <a:endParaRPr lang="en-US" dirty="0">
              <a:solidFill>
                <a:schemeClr val="tx2">
                  <a:lumMod val="20000"/>
                  <a:lumOff val="80000"/>
                </a:schemeClr>
              </a:solidFill>
            </a:endParaRPr>
          </a:p>
        </p:txBody>
      </p:sp>
      <p:sp>
        <p:nvSpPr>
          <p:cNvPr id="5" name="AutoShape 6" descr="Displaying Spring 2014 Gant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4150"/>
            <a:ext cx="9144000" cy="2048608"/>
          </a:xfrm>
          <a:prstGeom prst="rect">
            <a:avLst/>
          </a:prstGeom>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Conclusion</a:t>
            </a:r>
          </a:p>
        </p:txBody>
      </p:sp>
      <p:sp>
        <p:nvSpPr>
          <p:cNvPr id="296" name="Shape 2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1800" dirty="0"/>
              <a:t>Success of the EMD will be based it being:</a:t>
            </a:r>
          </a:p>
          <a:p>
            <a:pPr marL="457200" lvl="0" indent="-355600" rtl="0">
              <a:buClr>
                <a:schemeClr val="lt1"/>
              </a:buClr>
              <a:buSzPct val="166666"/>
              <a:buFont typeface="Arial"/>
              <a:buChar char="•"/>
            </a:pPr>
            <a:r>
              <a:rPr lang="en" sz="1800" dirty="0"/>
              <a:t>Efficient</a:t>
            </a:r>
          </a:p>
          <a:p>
            <a:pPr marL="457200" lvl="0" indent="-355600" rtl="0">
              <a:buClr>
                <a:schemeClr val="lt1"/>
              </a:buClr>
              <a:buSzPct val="166666"/>
              <a:buFont typeface="Arial"/>
              <a:buChar char="•"/>
            </a:pPr>
            <a:r>
              <a:rPr lang="en" sz="1800" dirty="0"/>
              <a:t>Effective</a:t>
            </a:r>
          </a:p>
          <a:p>
            <a:pPr marL="914400" lvl="1" indent="-355600" rtl="0">
              <a:buClr>
                <a:schemeClr val="lt1"/>
              </a:buClr>
              <a:buSzPct val="100000"/>
              <a:buFont typeface="Courier New"/>
              <a:buChar char="o"/>
            </a:pPr>
            <a:r>
              <a:rPr lang="en" sz="1800" dirty="0"/>
              <a:t>S</a:t>
            </a:r>
            <a:r>
              <a:rPr lang="en" sz="1800" dirty="0" smtClean="0"/>
              <a:t>eizure </a:t>
            </a:r>
            <a:r>
              <a:rPr lang="en" sz="1800" dirty="0"/>
              <a:t>detection</a:t>
            </a:r>
          </a:p>
          <a:p>
            <a:pPr marL="457200" lvl="0" indent="-355600" rtl="0">
              <a:buClr>
                <a:schemeClr val="lt1"/>
              </a:buClr>
              <a:buSzPct val="166666"/>
              <a:buFont typeface="Arial"/>
              <a:buChar char="•"/>
            </a:pPr>
            <a:r>
              <a:rPr lang="en" sz="1800" dirty="0"/>
              <a:t>Low-Cost</a:t>
            </a:r>
          </a:p>
          <a:p>
            <a:pPr marL="914400" lvl="1" indent="-355600" rtl="0">
              <a:buClr>
                <a:schemeClr val="lt1"/>
              </a:buClr>
              <a:buSzPct val="100000"/>
              <a:buFont typeface="Courier New"/>
              <a:buChar char="o"/>
            </a:pPr>
            <a:r>
              <a:rPr lang="en" sz="1800" dirty="0"/>
              <a:t>I</a:t>
            </a:r>
            <a:r>
              <a:rPr lang="en" sz="1800" dirty="0" smtClean="0"/>
              <a:t>ncreases </a:t>
            </a:r>
            <a:r>
              <a:rPr lang="en" sz="1800" dirty="0"/>
              <a:t>availability</a:t>
            </a:r>
          </a:p>
          <a:p>
            <a:pPr marL="457200" lvl="0" indent="-355600" rtl="0">
              <a:buClr>
                <a:schemeClr val="lt1"/>
              </a:buClr>
              <a:buSzPct val="166666"/>
              <a:buFont typeface="Arial"/>
              <a:buChar char="•"/>
            </a:pPr>
            <a:r>
              <a:rPr lang="en" sz="1800" dirty="0"/>
              <a:t>Easy to Use</a:t>
            </a:r>
          </a:p>
          <a:p>
            <a:pPr marL="914400" lvl="1" indent="-355600" rtl="0">
              <a:buClr>
                <a:schemeClr val="lt1"/>
              </a:buClr>
              <a:buSzPct val="100000"/>
              <a:buFont typeface="Courier New"/>
              <a:buChar char="o"/>
            </a:pPr>
            <a:r>
              <a:rPr lang="en" sz="1800" dirty="0"/>
              <a:t>I</a:t>
            </a:r>
            <a:r>
              <a:rPr lang="en" sz="1800" dirty="0" smtClean="0"/>
              <a:t>ntuitive </a:t>
            </a:r>
            <a:r>
              <a:rPr lang="en" sz="1800" dirty="0"/>
              <a:t>controls</a:t>
            </a:r>
          </a:p>
          <a:p>
            <a:pPr marL="457200" lvl="0" indent="-355600" rtl="0">
              <a:buClr>
                <a:schemeClr val="lt1"/>
              </a:buClr>
              <a:buSzPct val="166666"/>
              <a:buFont typeface="Arial"/>
              <a:buChar char="•"/>
            </a:pPr>
            <a:r>
              <a:rPr lang="en" sz="1800" dirty="0"/>
              <a:t>Portable</a:t>
            </a:r>
          </a:p>
          <a:p>
            <a:pPr marL="457200" lvl="0" indent="-355600">
              <a:buClr>
                <a:schemeClr val="lt1"/>
              </a:buClr>
              <a:buSzPct val="166666"/>
              <a:buFont typeface="Arial"/>
              <a:buChar char="•"/>
            </a:pPr>
            <a:r>
              <a:rPr lang="en" sz="1800" dirty="0"/>
              <a:t>Wireless</a:t>
            </a:r>
          </a:p>
        </p:txBody>
      </p:sp>
      <p:pic>
        <p:nvPicPr>
          <p:cNvPr id="4" name="Picture 3"/>
          <p:cNvPicPr>
            <a:picLocks noChangeAspect="1"/>
          </p:cNvPicPr>
          <p:nvPr/>
        </p:nvPicPr>
        <p:blipFill>
          <a:blip r:embed="rId3"/>
          <a:stretch>
            <a:fillRect/>
          </a:stretch>
        </p:blipFill>
        <p:spPr>
          <a:xfrm>
            <a:off x="5562600" y="1200150"/>
            <a:ext cx="2819400" cy="3252342"/>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Problem/Solution</a:t>
            </a:r>
          </a:p>
        </p:txBody>
      </p:sp>
      <p:sp>
        <p:nvSpPr>
          <p:cNvPr id="2" name="Text Placeholder 1"/>
          <p:cNvSpPr>
            <a:spLocks noGrp="1"/>
          </p:cNvSpPr>
          <p:nvPr>
            <p:ph type="body" idx="1"/>
          </p:nvPr>
        </p:nvSpPr>
        <p:spPr>
          <a:ln>
            <a:solidFill>
              <a:schemeClr val="bg1"/>
            </a:solidFill>
          </a:ln>
        </p:spPr>
        <p:txBody>
          <a:bodyPr/>
          <a:lstStyle/>
          <a:p>
            <a:r>
              <a:rPr lang="en-US" sz="2000" dirty="0" smtClean="0"/>
              <a:t>Epileptic seizures- random occurrence, extremely difficult to accurately record outside hospital</a:t>
            </a:r>
          </a:p>
          <a:p>
            <a:pPr marL="1047750" lvl="1" indent="-457200">
              <a:buFont typeface="Arial" panose="020B0604020202020204" pitchFamily="34" charset="0"/>
              <a:buChar char="•"/>
            </a:pPr>
            <a:r>
              <a:rPr lang="en-US" sz="1600" dirty="0" smtClean="0"/>
              <a:t>Time consuming and expensive for caretakers to constantly watch epileptic patients</a:t>
            </a:r>
          </a:p>
          <a:p>
            <a:pPr marL="1047750" lvl="1" indent="-457200">
              <a:buFont typeface="Arial" panose="020B0604020202020204" pitchFamily="34" charset="0"/>
              <a:buChar char="•"/>
            </a:pPr>
            <a:r>
              <a:rPr lang="en-US" sz="1600" dirty="0" smtClean="0"/>
              <a:t>High risk if patient lives alone</a:t>
            </a:r>
          </a:p>
          <a:p>
            <a:pPr marL="1047750" lvl="1" indent="-457200">
              <a:buFont typeface="Arial" panose="020B0604020202020204" pitchFamily="34" charset="0"/>
              <a:buChar char="•"/>
            </a:pPr>
            <a:r>
              <a:rPr lang="en-US" sz="1600" dirty="0" smtClean="0"/>
              <a:t>Cost of healthcare per person per year: $4000</a:t>
            </a:r>
            <a:endParaRPr lang="en-US" sz="1600" dirty="0"/>
          </a:p>
          <a:p>
            <a:pPr marL="190500" indent="0"/>
            <a:r>
              <a:rPr lang="en-US" sz="1800" dirty="0" smtClean="0"/>
              <a:t>Solution: Create an ambulatory epileptic monitoring device that triggers an alarm to a caregiver/physician when the patient is experiencing an epileptic seizure. Our device will store EEG information, and will be cost-effective, portable, and suitable for everyday use outside of a hospital for patients undergoing treatment for epilepsy.</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buNone/>
            </a:pPr>
            <a:r>
              <a:rPr lang="en" b="0">
                <a:solidFill>
                  <a:schemeClr val="lt1"/>
                </a:solidFill>
                <a:latin typeface="Georgia"/>
                <a:ea typeface="Georgia"/>
                <a:cs typeface="Georgia"/>
                <a:sym typeface="Georgia"/>
              </a:rPr>
              <a:t>Epileptic Monitoring Device</a:t>
            </a:r>
          </a:p>
        </p:txBody>
      </p:sp>
      <p:sp>
        <p:nvSpPr>
          <p:cNvPr id="71" name="Shape 71"/>
          <p:cNvSpPr txBox="1">
            <a:spLocks noGrp="1"/>
          </p:cNvSpPr>
          <p:nvPr>
            <p:ph type="subTitle" idx="1"/>
          </p:nvPr>
        </p:nvSpPr>
        <p:spPr>
          <a:xfrm>
            <a:off x="685800" y="2914650"/>
            <a:ext cx="7772400" cy="1899000"/>
          </a:xfrm>
          <a:prstGeom prst="rect">
            <a:avLst/>
          </a:prstGeom>
          <a:solidFill>
            <a:srgbClr val="D9D9D9"/>
          </a:solidFill>
        </p:spPr>
        <p:txBody>
          <a:bodyPr lIns="91425" tIns="91425" rIns="91425" bIns="91425" anchor="t" anchorCtr="0">
            <a:noAutofit/>
          </a:bodyPr>
          <a:lstStyle/>
          <a:p>
            <a:pPr lvl="0" rtl="0">
              <a:buNone/>
            </a:pPr>
            <a:r>
              <a:rPr lang="en" i="1" dirty="0" smtClean="0">
                <a:solidFill>
                  <a:srgbClr val="30182B"/>
                </a:solidFill>
                <a:latin typeface="Georgia"/>
                <a:ea typeface="Georgia"/>
                <a:cs typeface="Georgia"/>
                <a:sym typeface="Georgia"/>
              </a:rPr>
              <a:t>Final Design Presentation – December 4 </a:t>
            </a:r>
            <a:r>
              <a:rPr lang="en" i="1" dirty="0">
                <a:solidFill>
                  <a:srgbClr val="30182B"/>
                </a:solidFill>
                <a:latin typeface="Georgia"/>
                <a:ea typeface="Georgia"/>
                <a:cs typeface="Georgia"/>
                <a:sym typeface="Georgia"/>
              </a:rPr>
              <a:t>2013</a:t>
            </a:r>
          </a:p>
          <a:p>
            <a:pPr lvl="0" rtl="0">
              <a:buClr>
                <a:schemeClr val="dk1"/>
              </a:buClr>
              <a:buSzPct val="50000"/>
              <a:buFont typeface="Arial"/>
              <a:buNone/>
            </a:pPr>
            <a:r>
              <a:rPr lang="en" sz="2200" i="1" dirty="0">
                <a:solidFill>
                  <a:schemeClr val="dk1"/>
                </a:solidFill>
                <a:latin typeface="Times New Roman"/>
                <a:ea typeface="Times New Roman"/>
                <a:cs typeface="Times New Roman"/>
                <a:sym typeface="Times New Roman"/>
              </a:rPr>
              <a:t>Mark Curran (CE), Rachel Kolb (BME), </a:t>
            </a:r>
            <a:br>
              <a:rPr lang="en" sz="2200" i="1" dirty="0">
                <a:solidFill>
                  <a:schemeClr val="dk1"/>
                </a:solidFill>
                <a:latin typeface="Times New Roman"/>
                <a:ea typeface="Times New Roman"/>
                <a:cs typeface="Times New Roman"/>
                <a:sym typeface="Times New Roman"/>
              </a:rPr>
            </a:br>
            <a:r>
              <a:rPr lang="en" sz="2200" i="1" dirty="0">
                <a:solidFill>
                  <a:schemeClr val="dk1"/>
                </a:solidFill>
                <a:latin typeface="Times New Roman"/>
                <a:ea typeface="Times New Roman"/>
                <a:cs typeface="Times New Roman"/>
                <a:sym typeface="Times New Roman"/>
              </a:rPr>
              <a:t>Kevin Pineda (BME), &amp; Timothy Skinner (EE)</a:t>
            </a:r>
          </a:p>
          <a:p>
            <a:pPr lvl="0" rtl="0">
              <a:buClr>
                <a:schemeClr val="dk1"/>
              </a:buClr>
              <a:buSzPct val="50000"/>
              <a:buFont typeface="Arial"/>
              <a:buNone/>
            </a:pPr>
            <a:r>
              <a:rPr lang="en" sz="2200" i="1" dirty="0">
                <a:solidFill>
                  <a:schemeClr val="dk1"/>
                </a:solidFill>
                <a:latin typeface="Times New Roman"/>
                <a:ea typeface="Times New Roman"/>
                <a:cs typeface="Times New Roman"/>
                <a:sym typeface="Times New Roman"/>
              </a:rPr>
              <a:t>Primary Advisor: Dr. Brett BuSha </a:t>
            </a:r>
            <a:br>
              <a:rPr lang="en" sz="2200" i="1" dirty="0">
                <a:solidFill>
                  <a:schemeClr val="dk1"/>
                </a:solidFill>
                <a:latin typeface="Times New Roman"/>
                <a:ea typeface="Times New Roman"/>
                <a:cs typeface="Times New Roman"/>
                <a:sym typeface="Times New Roman"/>
              </a:rPr>
            </a:br>
            <a:r>
              <a:rPr lang="en" sz="2200" i="1" dirty="0">
                <a:solidFill>
                  <a:schemeClr val="dk1"/>
                </a:solidFill>
                <a:latin typeface="Times New Roman"/>
                <a:ea typeface="Times New Roman"/>
                <a:cs typeface="Times New Roman"/>
                <a:sym typeface="Times New Roman"/>
              </a:rPr>
              <a:t>Secondary Advisor: Dr. Ambrose Adegbege</a:t>
            </a:r>
          </a:p>
          <a:p>
            <a:endParaRPr lang="en" sz="2200" i="1" dirty="0">
              <a:solidFill>
                <a:schemeClr val="dk1"/>
              </a:solidFill>
              <a:latin typeface="Times New Roman"/>
              <a:ea typeface="Times New Roman"/>
              <a:cs typeface="Times New Roman"/>
              <a:sym typeface="Times New Roman"/>
            </a:endParaRPr>
          </a:p>
          <a:p>
            <a:endParaRPr lang="en" sz="2200" i="1" dirty="0">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228600" y="819150"/>
            <a:ext cx="1486271" cy="1714500"/>
          </a:xfrm>
          <a:prstGeom prst="rect">
            <a:avLst/>
          </a:prstGeom>
        </p:spPr>
      </p:pic>
    </p:spTree>
    <p:extLst>
      <p:ext uri="{BB962C8B-B14F-4D97-AF65-F5344CB8AC3E}">
        <p14:creationId xmlns:p14="http://schemas.microsoft.com/office/powerpoint/2010/main" val="48398276"/>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dirty="0" smtClean="0"/>
              <a:t>Questions?</a:t>
            </a:r>
          </a:p>
          <a:p>
            <a:pPr algn="ctr"/>
            <a:endParaRPr lang="en-US" dirty="0"/>
          </a:p>
          <a:p>
            <a:pPr algn="ctr"/>
            <a:r>
              <a:rPr lang="en-US" dirty="0" smtClean="0"/>
              <a:t>Comments?</a:t>
            </a:r>
          </a:p>
          <a:p>
            <a:pPr algn="ctr"/>
            <a:endParaRPr lang="en-US" dirty="0"/>
          </a:p>
          <a:p>
            <a:pPr algn="ctr"/>
            <a:r>
              <a:rPr lang="en-US" dirty="0" smtClean="0"/>
              <a:t>Concerns?</a:t>
            </a:r>
            <a:endParaRPr lang="en-US" dirty="0"/>
          </a:p>
        </p:txBody>
      </p:sp>
    </p:spTree>
    <p:extLst>
      <p:ext uri="{BB962C8B-B14F-4D97-AF65-F5344CB8AC3E}">
        <p14:creationId xmlns:p14="http://schemas.microsoft.com/office/powerpoint/2010/main" val="2293890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Design Overview</a:t>
            </a:r>
          </a:p>
        </p:txBody>
      </p:sp>
      <p:sp>
        <p:nvSpPr>
          <p:cNvPr id="2" name="TextBox 1"/>
          <p:cNvSpPr txBox="1"/>
          <p:nvPr/>
        </p:nvSpPr>
        <p:spPr>
          <a:xfrm>
            <a:off x="915175" y="1425773"/>
            <a:ext cx="1142225" cy="307777"/>
          </a:xfrm>
          <a:prstGeom prst="rect">
            <a:avLst/>
          </a:prstGeom>
          <a:noFill/>
        </p:spPr>
        <p:txBody>
          <a:bodyPr wrap="square" rtlCol="0">
            <a:spAutoFit/>
          </a:bodyPr>
          <a:lstStyle/>
          <a:p>
            <a:r>
              <a:rPr lang="en-US" dirty="0" smtClean="0">
                <a:solidFill>
                  <a:schemeClr val="tx2">
                    <a:lumMod val="20000"/>
                    <a:lumOff val="80000"/>
                  </a:schemeClr>
                </a:solidFill>
              </a:rPr>
              <a:t>Electrodes</a:t>
            </a:r>
            <a:endParaRPr lang="en-US" dirty="0">
              <a:solidFill>
                <a:schemeClr val="tx2">
                  <a:lumMod val="20000"/>
                  <a:lumOff val="80000"/>
                </a:schemeClr>
              </a:solidFill>
            </a:endParaRPr>
          </a:p>
        </p:txBody>
      </p:sp>
      <p:sp>
        <p:nvSpPr>
          <p:cNvPr id="3" name="TextBox 2"/>
          <p:cNvSpPr txBox="1"/>
          <p:nvPr/>
        </p:nvSpPr>
        <p:spPr>
          <a:xfrm>
            <a:off x="2362200" y="1425773"/>
            <a:ext cx="1981200" cy="307777"/>
          </a:xfrm>
          <a:prstGeom prst="rect">
            <a:avLst/>
          </a:prstGeom>
          <a:noFill/>
        </p:spPr>
        <p:txBody>
          <a:bodyPr wrap="square" rtlCol="0">
            <a:spAutoFit/>
          </a:bodyPr>
          <a:lstStyle/>
          <a:p>
            <a:r>
              <a:rPr lang="en-US" dirty="0" smtClean="0">
                <a:solidFill>
                  <a:schemeClr val="tx2">
                    <a:lumMod val="20000"/>
                    <a:lumOff val="80000"/>
                  </a:schemeClr>
                </a:solidFill>
              </a:rPr>
              <a:t>Isolation Amplifiers</a:t>
            </a:r>
            <a:endParaRPr lang="en-US" dirty="0">
              <a:solidFill>
                <a:schemeClr val="tx2">
                  <a:lumMod val="20000"/>
                  <a:lumOff val="80000"/>
                </a:schemeClr>
              </a:solidFill>
            </a:endParaRPr>
          </a:p>
        </p:txBody>
      </p:sp>
      <p:sp>
        <p:nvSpPr>
          <p:cNvPr id="4" name="TextBox 3"/>
          <p:cNvSpPr txBox="1"/>
          <p:nvPr/>
        </p:nvSpPr>
        <p:spPr>
          <a:xfrm>
            <a:off x="4114800" y="1422554"/>
            <a:ext cx="1752600" cy="307777"/>
          </a:xfrm>
          <a:prstGeom prst="rect">
            <a:avLst/>
          </a:prstGeom>
          <a:noFill/>
        </p:spPr>
        <p:txBody>
          <a:bodyPr wrap="square" rtlCol="0">
            <a:spAutoFit/>
          </a:bodyPr>
          <a:lstStyle/>
          <a:p>
            <a:r>
              <a:rPr lang="en-US" dirty="0" smtClean="0">
                <a:solidFill>
                  <a:schemeClr val="tx2">
                    <a:lumMod val="20000"/>
                    <a:lumOff val="80000"/>
                  </a:schemeClr>
                </a:solidFill>
              </a:rPr>
              <a:t>Microprocessor</a:t>
            </a:r>
            <a:endParaRPr lang="en-US" dirty="0">
              <a:solidFill>
                <a:schemeClr val="tx2">
                  <a:lumMod val="20000"/>
                  <a:lumOff val="80000"/>
                </a:schemeClr>
              </a:solidFill>
            </a:endParaRPr>
          </a:p>
        </p:txBody>
      </p:sp>
      <p:sp>
        <p:nvSpPr>
          <p:cNvPr id="5" name="TextBox 4"/>
          <p:cNvSpPr txBox="1"/>
          <p:nvPr/>
        </p:nvSpPr>
        <p:spPr>
          <a:xfrm>
            <a:off x="5531962" y="1422554"/>
            <a:ext cx="3048000" cy="307777"/>
          </a:xfrm>
          <a:prstGeom prst="rect">
            <a:avLst/>
          </a:prstGeom>
          <a:noFill/>
        </p:spPr>
        <p:txBody>
          <a:bodyPr wrap="square" rtlCol="0">
            <a:spAutoFit/>
          </a:bodyPr>
          <a:lstStyle/>
          <a:p>
            <a:r>
              <a:rPr lang="en-US" dirty="0" smtClean="0">
                <a:solidFill>
                  <a:schemeClr val="tx2">
                    <a:lumMod val="20000"/>
                    <a:lumOff val="80000"/>
                  </a:schemeClr>
                </a:solidFill>
              </a:rPr>
              <a:t>Battery and Signal Communication</a:t>
            </a:r>
            <a:endParaRPr lang="en-US" dirty="0">
              <a:solidFill>
                <a:schemeClr val="tx2">
                  <a:lumMod val="20000"/>
                  <a:lumOff val="80000"/>
                </a:schemeClr>
              </a:solidFill>
            </a:endParaRPr>
          </a:p>
        </p:txBody>
      </p:sp>
      <p:sp>
        <p:nvSpPr>
          <p:cNvPr id="7" name="Rectangle 6"/>
          <p:cNvSpPr/>
          <p:nvPr/>
        </p:nvSpPr>
        <p:spPr>
          <a:xfrm>
            <a:off x="6629400" y="4664374"/>
            <a:ext cx="533400"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915175" y="1720806"/>
            <a:ext cx="7438310" cy="3333750"/>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Electrodes</a:t>
            </a:r>
          </a:p>
        </p:txBody>
      </p:sp>
      <p:sp>
        <p:nvSpPr>
          <p:cNvPr id="101" name="Shape 101"/>
          <p:cNvSpPr txBox="1">
            <a:spLocks noGrp="1"/>
          </p:cNvSpPr>
          <p:nvPr>
            <p:ph type="body" idx="1"/>
          </p:nvPr>
        </p:nvSpPr>
        <p:spPr>
          <a:xfrm>
            <a:off x="457200" y="1200150"/>
            <a:ext cx="53340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000" dirty="0"/>
              <a:t>Number of electrodes directly related to spatial resolution of cortical potential distribution</a:t>
            </a:r>
          </a:p>
          <a:p>
            <a:pPr marL="457200" lvl="0" indent="-419100" rtl="0">
              <a:buClr>
                <a:schemeClr val="lt1"/>
              </a:buClr>
              <a:buSzPct val="166666"/>
              <a:buFont typeface="Arial"/>
              <a:buChar char="•"/>
            </a:pPr>
            <a:r>
              <a:rPr lang="en" sz="2000" dirty="0"/>
              <a:t>Successful EEG readings have been taken using 4 electrodes</a:t>
            </a:r>
          </a:p>
          <a:p>
            <a:pPr marL="457200" lvl="0" indent="-419100">
              <a:buClr>
                <a:schemeClr val="lt1"/>
              </a:buClr>
              <a:buSzPct val="166666"/>
              <a:buFont typeface="Arial"/>
              <a:buChar char="•"/>
            </a:pPr>
            <a:r>
              <a:rPr lang="en" sz="2000" dirty="0"/>
              <a:t>Clinically relevant EEG frequency band is 0.1 to 100 Hz, amplitudes along the scalp range 10-100 uV and vary by location</a:t>
            </a:r>
          </a:p>
        </p:txBody>
      </p:sp>
      <p:pic>
        <p:nvPicPr>
          <p:cNvPr id="1026" name="Picture 2" descr="http://www.gtec.at/var/plain_site/storage/images/media/images/products/electrodes/eegelectrodesgoldau/9575-1-eng-GB/EEGelectrodesgold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80975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Electrode Arrangement</a:t>
            </a:r>
          </a:p>
        </p:txBody>
      </p:sp>
      <p:sp>
        <p:nvSpPr>
          <p:cNvPr id="107" name="Shape 107"/>
          <p:cNvSpPr txBox="1">
            <a:spLocks noGrp="1"/>
          </p:cNvSpPr>
          <p:nvPr>
            <p:ph type="body" idx="1"/>
          </p:nvPr>
        </p:nvSpPr>
        <p:spPr>
          <a:xfrm>
            <a:off x="457200" y="1200150"/>
            <a:ext cx="41280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800" dirty="0"/>
              <a:t>10-20 International System</a:t>
            </a:r>
          </a:p>
          <a:p>
            <a:pPr marL="457200" lvl="0" indent="-419100" rtl="0">
              <a:buClr>
                <a:schemeClr val="lt1"/>
              </a:buClr>
              <a:buSzPct val="166666"/>
              <a:buFont typeface="Arial"/>
              <a:buChar char="•"/>
            </a:pPr>
            <a:r>
              <a:rPr lang="en" sz="2800" dirty="0"/>
              <a:t>Electrode arrangements can vary from using </a:t>
            </a:r>
            <a:br>
              <a:rPr lang="en" sz="2800" dirty="0"/>
            </a:br>
            <a:r>
              <a:rPr lang="en" sz="2800" dirty="0"/>
              <a:t>1 to &gt;256 electrodes</a:t>
            </a:r>
          </a:p>
        </p:txBody>
      </p:sp>
      <p:sp>
        <p:nvSpPr>
          <p:cNvPr id="108" name="Shape 108"/>
          <p:cNvSpPr/>
          <p:nvPr/>
        </p:nvSpPr>
        <p:spPr>
          <a:xfrm>
            <a:off x="5001050" y="1200149"/>
            <a:ext cx="3685750" cy="3226625"/>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Electrodes for Design</a:t>
            </a:r>
          </a:p>
        </p:txBody>
      </p:sp>
      <p:sp>
        <p:nvSpPr>
          <p:cNvPr id="114" name="Shape 114"/>
          <p:cNvSpPr txBox="1">
            <a:spLocks noGrp="1"/>
          </p:cNvSpPr>
          <p:nvPr>
            <p:ph type="body" idx="1"/>
          </p:nvPr>
        </p:nvSpPr>
        <p:spPr>
          <a:xfrm>
            <a:off x="457201" y="1200150"/>
            <a:ext cx="4953000" cy="3725699"/>
          </a:xfrm>
          <a:prstGeom prst="rect">
            <a:avLst/>
          </a:prstGeom>
        </p:spPr>
        <p:txBody>
          <a:bodyPr lIns="91425" tIns="91425" rIns="91425" bIns="91425" anchor="t" anchorCtr="0">
            <a:noAutofit/>
          </a:bodyPr>
          <a:lstStyle/>
          <a:p>
            <a:pPr marL="457200" lvl="0" indent="-400050" rtl="0">
              <a:buClr>
                <a:schemeClr val="lt1"/>
              </a:buClr>
              <a:buSzPct val="166666"/>
              <a:buFont typeface="Arial"/>
              <a:buChar char="•"/>
            </a:pPr>
            <a:r>
              <a:rPr lang="en" sz="2400" dirty="0"/>
              <a:t>5 electrodes at </a:t>
            </a:r>
            <a:r>
              <a:rPr lang="en" sz="2400" dirty="0" smtClean="0"/>
              <a:t>T3, </a:t>
            </a:r>
            <a:r>
              <a:rPr lang="en" sz="2400" dirty="0"/>
              <a:t>C3, Cz, C4, </a:t>
            </a:r>
            <a:r>
              <a:rPr lang="en" sz="2400"/>
              <a:t>and </a:t>
            </a:r>
            <a:r>
              <a:rPr lang="en" sz="2400" smtClean="0"/>
              <a:t>T4. </a:t>
            </a:r>
            <a:r>
              <a:rPr lang="en" sz="2400" dirty="0"/>
              <a:t>Cz is reference</a:t>
            </a:r>
          </a:p>
          <a:p>
            <a:pPr marL="457200" lvl="0" indent="-400050" rtl="0">
              <a:buClr>
                <a:schemeClr val="lt1"/>
              </a:buClr>
              <a:buSzPct val="166666"/>
              <a:buFont typeface="Arial"/>
              <a:buChar char="•"/>
            </a:pPr>
            <a:r>
              <a:rPr lang="en" sz="2400" dirty="0"/>
              <a:t>Cz is centrally located, not subject to asymmetrical electrical impulse propagation</a:t>
            </a:r>
          </a:p>
          <a:p>
            <a:pPr marL="457200" lvl="0" indent="-400050">
              <a:buClr>
                <a:schemeClr val="lt1"/>
              </a:buClr>
              <a:buSzPct val="166666"/>
              <a:buFont typeface="Arial"/>
              <a:buChar char="•"/>
            </a:pPr>
            <a:r>
              <a:rPr lang="en" sz="2400" dirty="0" smtClean="0"/>
              <a:t>Referential </a:t>
            </a:r>
            <a:r>
              <a:rPr lang="en" sz="2400" dirty="0"/>
              <a:t>montage arrangement</a:t>
            </a:r>
          </a:p>
        </p:txBody>
      </p:sp>
      <p:sp>
        <p:nvSpPr>
          <p:cNvPr id="115" name="Shape 115"/>
          <p:cNvSpPr/>
          <p:nvPr/>
        </p:nvSpPr>
        <p:spPr>
          <a:xfrm>
            <a:off x="5608649" y="1666161"/>
            <a:ext cx="3359950" cy="2793675"/>
          </a:xfrm>
          <a:prstGeom prst="rect">
            <a:avLst/>
          </a:prstGeom>
          <a:blipFill>
            <a:blip r:embed="rId3"/>
            <a:stretch>
              <a:fillRect/>
            </a:stretch>
          </a:blipFill>
        </p:spPr>
      </p:sp>
      <p:sp>
        <p:nvSpPr>
          <p:cNvPr id="116" name="Shape 116"/>
          <p:cNvSpPr/>
          <p:nvPr/>
        </p:nvSpPr>
        <p:spPr>
          <a:xfrm>
            <a:off x="6096000" y="2862475"/>
            <a:ext cx="2385249" cy="410699"/>
          </a:xfrm>
          <a:prstGeom prst="roundRect">
            <a:avLst>
              <a:gd name="adj" fmla="val 16667"/>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EEG Signals</a:t>
            </a:r>
          </a:p>
        </p:txBody>
      </p:sp>
      <p:sp>
        <p:nvSpPr>
          <p:cNvPr id="122" name="Shape 122"/>
          <p:cNvSpPr txBox="1">
            <a:spLocks noGrp="1"/>
          </p:cNvSpPr>
          <p:nvPr>
            <p:ph type="body" idx="1"/>
          </p:nvPr>
        </p:nvSpPr>
        <p:spPr>
          <a:xfrm>
            <a:off x="304800" y="1055851"/>
            <a:ext cx="5410200" cy="37256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400" dirty="0"/>
              <a:t>Volume Conductor Effects</a:t>
            </a:r>
          </a:p>
          <a:p>
            <a:pPr marL="914400" lvl="1" indent="-381000" rtl="0">
              <a:buClr>
                <a:schemeClr val="lt1"/>
              </a:buClr>
              <a:buSzPct val="80000"/>
              <a:buFont typeface="Courier New"/>
              <a:buChar char="o"/>
            </a:pPr>
            <a:r>
              <a:rPr lang="en" sz="1800" dirty="0"/>
              <a:t>S</a:t>
            </a:r>
            <a:r>
              <a:rPr lang="en" sz="1800" dirty="0" smtClean="0"/>
              <a:t>ignal </a:t>
            </a:r>
            <a:r>
              <a:rPr lang="en" sz="1800" dirty="0"/>
              <a:t>conductivity non-linear</a:t>
            </a:r>
          </a:p>
          <a:p>
            <a:pPr marL="914400" lvl="1" indent="-381000" rtl="0">
              <a:buClr>
                <a:schemeClr val="lt1"/>
              </a:buClr>
              <a:buSzPct val="80000"/>
              <a:buFont typeface="Courier New"/>
              <a:buChar char="o"/>
            </a:pPr>
            <a:r>
              <a:rPr lang="en" sz="1800" dirty="0"/>
              <a:t>C</a:t>
            </a:r>
            <a:r>
              <a:rPr lang="en" sz="1800" dirty="0" smtClean="0"/>
              <a:t>erebrospinal </a:t>
            </a:r>
            <a:r>
              <a:rPr lang="en" sz="1800" dirty="0"/>
              <a:t>fluid</a:t>
            </a:r>
          </a:p>
          <a:p>
            <a:pPr marL="914400" lvl="1" indent="-381000" rtl="0">
              <a:buClr>
                <a:schemeClr val="lt1"/>
              </a:buClr>
              <a:buSzPct val="80000"/>
              <a:buFont typeface="Courier New"/>
              <a:buChar char="o"/>
            </a:pPr>
            <a:r>
              <a:rPr lang="en" sz="1800" dirty="0"/>
              <a:t>N</a:t>
            </a:r>
            <a:r>
              <a:rPr lang="en" sz="1800" dirty="0" smtClean="0"/>
              <a:t>on-homogeneous </a:t>
            </a:r>
            <a:r>
              <a:rPr lang="en" sz="1800" dirty="0"/>
              <a:t>compartments, lesions, directionally dependent tissues</a:t>
            </a:r>
          </a:p>
          <a:p>
            <a:pPr marL="457200" lvl="0" indent="-419100" rtl="0">
              <a:buClr>
                <a:schemeClr val="lt1"/>
              </a:buClr>
              <a:buSzPct val="166666"/>
              <a:buFont typeface="Arial"/>
              <a:buChar char="•"/>
            </a:pPr>
            <a:r>
              <a:rPr lang="en" sz="2400" dirty="0"/>
              <a:t>Bio-electric activities</a:t>
            </a:r>
          </a:p>
          <a:p>
            <a:pPr marL="914400" lvl="1" indent="-381000" rtl="0">
              <a:buClr>
                <a:schemeClr val="lt1"/>
              </a:buClr>
              <a:buSzPct val="80000"/>
              <a:buFont typeface="Courier New"/>
              <a:buChar char="o"/>
            </a:pPr>
            <a:r>
              <a:rPr lang="en" sz="1800" dirty="0"/>
              <a:t>E</a:t>
            </a:r>
            <a:r>
              <a:rPr lang="en" sz="1800" dirty="0" smtClean="0"/>
              <a:t>ye </a:t>
            </a:r>
            <a:r>
              <a:rPr lang="en" sz="1800" dirty="0"/>
              <a:t>movement, muscle and cardiac activity</a:t>
            </a:r>
          </a:p>
          <a:p>
            <a:pPr marL="914400" lvl="1" indent="-381000" rtl="0">
              <a:buClr>
                <a:schemeClr val="lt1"/>
              </a:buClr>
              <a:buSzPct val="80000"/>
              <a:buFont typeface="Courier New"/>
              <a:buChar char="o"/>
            </a:pPr>
            <a:r>
              <a:rPr lang="en" sz="1800" dirty="0"/>
              <a:t>O</a:t>
            </a:r>
            <a:r>
              <a:rPr lang="en" sz="1800" dirty="0" smtClean="0"/>
              <a:t>utside </a:t>
            </a:r>
            <a:r>
              <a:rPr lang="en" sz="1800" dirty="0"/>
              <a:t>noise</a:t>
            </a:r>
          </a:p>
          <a:p>
            <a:pPr marL="914400" lvl="1" indent="-381000" rtl="0">
              <a:buClr>
                <a:schemeClr val="lt1"/>
              </a:buClr>
              <a:buSzPct val="80000"/>
              <a:buFont typeface="Courier New"/>
              <a:buChar char="o"/>
            </a:pPr>
            <a:r>
              <a:rPr lang="en" sz="1800" dirty="0"/>
              <a:t>I</a:t>
            </a:r>
            <a:r>
              <a:rPr lang="en" sz="1800" dirty="0" smtClean="0"/>
              <a:t>nherent </a:t>
            </a:r>
            <a:r>
              <a:rPr lang="en" sz="1800" dirty="0"/>
              <a:t>resistivity from skull and scalp</a:t>
            </a:r>
          </a:p>
          <a:p>
            <a:pPr marL="914400" lvl="1" indent="-381000" rtl="0">
              <a:buClr>
                <a:schemeClr val="lt1"/>
              </a:buClr>
              <a:buSzPct val="80000"/>
              <a:buFont typeface="Courier New"/>
              <a:buChar char="o"/>
            </a:pPr>
            <a:r>
              <a:rPr lang="en" sz="1800" dirty="0"/>
              <a:t>1:80:1 brain, skull, scalp</a:t>
            </a:r>
          </a:p>
          <a:p>
            <a:endParaRPr lang="en" sz="2400" dirty="0"/>
          </a:p>
        </p:txBody>
      </p:sp>
      <p:pic>
        <p:nvPicPr>
          <p:cNvPr id="2050" name="Picture 2" descr="http://www.healthcentral.com/common/images/9/9240_11232_5.jpg"/>
          <p:cNvPicPr>
            <a:picLocks noChangeAspect="1" noChangeArrowheads="1"/>
          </p:cNvPicPr>
          <p:nvPr/>
        </p:nvPicPr>
        <p:blipFill rotWithShape="1">
          <a:blip r:embed="rId3">
            <a:extLst>
              <a:ext uri="{28A0092B-C50C-407E-A947-70E740481C1C}">
                <a14:useLocalDpi xmlns:a14="http://schemas.microsoft.com/office/drawing/2010/main" val="0"/>
              </a:ext>
            </a:extLst>
          </a:blip>
          <a:srcRect l="4167"/>
          <a:stretch/>
        </p:blipFill>
        <p:spPr bwMode="auto">
          <a:xfrm>
            <a:off x="5562600" y="1428750"/>
            <a:ext cx="35052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1080</Words>
  <Application>Microsoft Office PowerPoint</Application>
  <PresentationFormat>On-screen Show (16:9)</PresentationFormat>
  <Paragraphs>215</Paragraphs>
  <Slides>41</Slides>
  <Notes>32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spotlight</vt:lpstr>
      <vt:lpstr>Epileptic Monitoring Device</vt:lpstr>
      <vt:lpstr>Agenda</vt:lpstr>
      <vt:lpstr>Introduction</vt:lpstr>
      <vt:lpstr>Problem/Solution</vt:lpstr>
      <vt:lpstr>Design Overview</vt:lpstr>
      <vt:lpstr>Electrodes</vt:lpstr>
      <vt:lpstr>Electrode Arrangement</vt:lpstr>
      <vt:lpstr>Electrodes for Design</vt:lpstr>
      <vt:lpstr>EEG Signals</vt:lpstr>
      <vt:lpstr>Type of Electrodes</vt:lpstr>
      <vt:lpstr>Emotiv EPOC Headset</vt:lpstr>
      <vt:lpstr>Headset Design</vt:lpstr>
      <vt:lpstr>Manufacturing</vt:lpstr>
      <vt:lpstr>First Prototype</vt:lpstr>
      <vt:lpstr>Bottom Attachment and Slot Mechanism</vt:lpstr>
      <vt:lpstr>Solidworks Prototype Assembly</vt:lpstr>
      <vt:lpstr>3D Printed Headset Prototype</vt:lpstr>
      <vt:lpstr>Improvements</vt:lpstr>
      <vt:lpstr>Final Design Headpiece </vt:lpstr>
      <vt:lpstr>Final Design Electrode Supports</vt:lpstr>
      <vt:lpstr>Solidworks Assembly</vt:lpstr>
      <vt:lpstr>Final Design Slot Mechanism</vt:lpstr>
      <vt:lpstr>Electrode Placement</vt:lpstr>
      <vt:lpstr>Stress Analysis</vt:lpstr>
      <vt:lpstr>Stress Analysis</vt:lpstr>
      <vt:lpstr>Microcontroller</vt:lpstr>
      <vt:lpstr>Microcontroller (cont.)</vt:lpstr>
      <vt:lpstr>Microcontroller (cont.)</vt:lpstr>
      <vt:lpstr>Epileptic Signal Characterization</vt:lpstr>
      <vt:lpstr>Epileptic Signal Characterization</vt:lpstr>
      <vt:lpstr>Epileptic Signal Characterization </vt:lpstr>
      <vt:lpstr>Amplifier and Filter Circuit</vt:lpstr>
      <vt:lpstr>Bluetooth Module and Battery </vt:lpstr>
      <vt:lpstr>Android Device</vt:lpstr>
      <vt:lpstr>Android Application</vt:lpstr>
      <vt:lpstr>Design Overview</vt:lpstr>
      <vt:lpstr>Budget</vt:lpstr>
      <vt:lpstr>Goals for Spring Semester</vt:lpstr>
      <vt:lpstr>Conclusion</vt:lpstr>
      <vt:lpstr>Epileptic Monitoring Device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Epileptic Monitoring Device</dc:title>
  <dc:creator>Dad</dc:creator>
  <cp:lastModifiedBy>The College of New Jersey</cp:lastModifiedBy>
  <cp:revision>39</cp:revision>
  <dcterms:modified xsi:type="dcterms:W3CDTF">2013-12-05T18:28:24Z</dcterms:modified>
</cp:coreProperties>
</file>